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tags/tag3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notesMasterIdLst>
    <p:notesMasterId r:id="rId12"/>
  </p:notesMasterIdLst>
  <p:sldIdLst>
    <p:sldId id="256" r:id="rId2"/>
    <p:sldId id="257" r:id="rId3"/>
    <p:sldId id="264" r:id="rId4"/>
    <p:sldId id="289" r:id="rId5"/>
    <p:sldId id="291" r:id="rId6"/>
    <p:sldId id="290" r:id="rId7"/>
    <p:sldId id="292" r:id="rId8"/>
    <p:sldId id="281" r:id="rId9"/>
    <p:sldId id="288" r:id="rId10"/>
    <p:sldId id="29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1069"/>
    <a:srgbClr val="1B578B"/>
    <a:srgbClr val="5FAAC2"/>
    <a:srgbClr val="981774"/>
    <a:srgbClr val="FFFFFF"/>
    <a:srgbClr val="3D86AC"/>
    <a:srgbClr val="85C2BC"/>
    <a:srgbClr val="AFD6B8"/>
    <a:srgbClr val="CFE6CA"/>
    <a:srgbClr val="6464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9" autoAdjust="0"/>
    <p:restoredTop sz="62367" autoAdjust="0"/>
  </p:normalViewPr>
  <p:slideViewPr>
    <p:cSldViewPr snapToGrid="0">
      <p:cViewPr varScale="1">
        <p:scale>
          <a:sx n="126" d="100"/>
          <a:sy n="126" d="100"/>
        </p:scale>
        <p:origin x="2755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52" d="100"/>
          <a:sy n="152" d="100"/>
        </p:scale>
        <p:origin x="5818" y="10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577C2C-D0C9-492A-9FC5-3DB27F62223F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DE"/>
        </a:p>
      </dgm:t>
    </dgm:pt>
    <dgm:pt modelId="{14F98A2C-7B31-4BAB-94A2-E90854620AC8}">
      <dgm:prSet phldrT="[Text]"/>
      <dgm:spPr/>
      <dgm:t>
        <a:bodyPr/>
        <a:lstStyle/>
        <a:p>
          <a:r>
            <a:rPr lang="en-GB" dirty="0"/>
            <a:t>Voting</a:t>
          </a:r>
          <a:endParaRPr lang="en-DE" dirty="0"/>
        </a:p>
      </dgm:t>
    </dgm:pt>
    <dgm:pt modelId="{23235702-A994-4CA5-8C83-BCF954E01CBF}" type="parTrans" cxnId="{514329DC-7FD2-424D-99B3-0C658752E620}">
      <dgm:prSet/>
      <dgm:spPr/>
      <dgm:t>
        <a:bodyPr/>
        <a:lstStyle/>
        <a:p>
          <a:endParaRPr lang="en-DE"/>
        </a:p>
      </dgm:t>
    </dgm:pt>
    <dgm:pt modelId="{AF78E6F4-7913-4E87-AA96-E4DB4DE910AF}" type="sibTrans" cxnId="{514329DC-7FD2-424D-99B3-0C658752E620}">
      <dgm:prSet/>
      <dgm:spPr/>
      <dgm:t>
        <a:bodyPr/>
        <a:lstStyle/>
        <a:p>
          <a:endParaRPr lang="en-DE"/>
        </a:p>
      </dgm:t>
    </dgm:pt>
    <dgm:pt modelId="{86C443D2-B065-4821-9CDE-1CD09199BF91}">
      <dgm:prSet phldrT="[Text]"/>
      <dgm:spPr/>
      <dgm:t>
        <a:bodyPr/>
        <a:lstStyle/>
        <a:p>
          <a:r>
            <a:rPr lang="en-GB" dirty="0"/>
            <a:t>Scores</a:t>
          </a:r>
          <a:endParaRPr lang="en-DE" dirty="0"/>
        </a:p>
      </dgm:t>
    </dgm:pt>
    <dgm:pt modelId="{EB17B22F-9884-427C-8B75-2FC3CB70234E}" type="parTrans" cxnId="{89B6096B-063C-4E2D-818A-1FA2A9A92F3B}">
      <dgm:prSet/>
      <dgm:spPr/>
      <dgm:t>
        <a:bodyPr/>
        <a:lstStyle/>
        <a:p>
          <a:endParaRPr lang="en-DE"/>
        </a:p>
      </dgm:t>
    </dgm:pt>
    <dgm:pt modelId="{3696A9C1-290D-4045-84C9-222ECD1E2084}" type="sibTrans" cxnId="{89B6096B-063C-4E2D-818A-1FA2A9A92F3B}">
      <dgm:prSet/>
      <dgm:spPr/>
      <dgm:t>
        <a:bodyPr/>
        <a:lstStyle/>
        <a:p>
          <a:endParaRPr lang="en-DE"/>
        </a:p>
      </dgm:t>
    </dgm:pt>
    <dgm:pt modelId="{28037A30-7134-4C64-89A1-8A36D7EE3203}">
      <dgm:prSet phldrT="[Text]"/>
      <dgm:spPr/>
      <dgm:t>
        <a:bodyPr/>
        <a:lstStyle/>
        <a:p>
          <a:r>
            <a:rPr lang="en-GB" dirty="0"/>
            <a:t>Content</a:t>
          </a:r>
        </a:p>
      </dgm:t>
    </dgm:pt>
    <dgm:pt modelId="{87DA173F-904E-456C-A2FD-A5A54EDB406D}" type="parTrans" cxnId="{FE9CD6C8-2336-42DD-B310-DBCADE12FDCF}">
      <dgm:prSet/>
      <dgm:spPr/>
      <dgm:t>
        <a:bodyPr/>
        <a:lstStyle/>
        <a:p>
          <a:endParaRPr lang="en-DE"/>
        </a:p>
      </dgm:t>
    </dgm:pt>
    <dgm:pt modelId="{56F5B12C-C464-4DF2-86FB-368CE1DCFF30}" type="sibTrans" cxnId="{FE9CD6C8-2336-42DD-B310-DBCADE12FDCF}">
      <dgm:prSet/>
      <dgm:spPr/>
      <dgm:t>
        <a:bodyPr/>
        <a:lstStyle/>
        <a:p>
          <a:endParaRPr lang="en-DE"/>
        </a:p>
      </dgm:t>
    </dgm:pt>
    <dgm:pt modelId="{1EB4C0E6-6281-485A-9B4C-F6E425ADC683}">
      <dgm:prSet phldrT="[Text]"/>
      <dgm:spPr/>
      <dgm:t>
        <a:bodyPr/>
        <a:lstStyle/>
        <a:p>
          <a:r>
            <a:rPr lang="en-GB" dirty="0"/>
            <a:t>Engagement Speed</a:t>
          </a:r>
          <a:endParaRPr lang="en-DE" dirty="0"/>
        </a:p>
      </dgm:t>
    </dgm:pt>
    <dgm:pt modelId="{CED1E10C-37CB-45A6-A7D1-E63D7CEF0D34}" type="parTrans" cxnId="{D7A96107-16C4-4099-8C45-9B885C1F5EF0}">
      <dgm:prSet/>
      <dgm:spPr/>
      <dgm:t>
        <a:bodyPr/>
        <a:lstStyle/>
        <a:p>
          <a:endParaRPr lang="en-DE"/>
        </a:p>
      </dgm:t>
    </dgm:pt>
    <dgm:pt modelId="{814E3CE5-5D65-4212-80BA-D9B31A90F084}" type="sibTrans" cxnId="{D7A96107-16C4-4099-8C45-9B885C1F5EF0}">
      <dgm:prSet/>
      <dgm:spPr/>
      <dgm:t>
        <a:bodyPr/>
        <a:lstStyle/>
        <a:p>
          <a:endParaRPr lang="en-DE"/>
        </a:p>
      </dgm:t>
    </dgm:pt>
    <dgm:pt modelId="{69963BA1-CAE9-43A9-982D-E427A396FA49}">
      <dgm:prSet phldrT="[Text]"/>
      <dgm:spPr/>
      <dgm:t>
        <a:bodyPr/>
        <a:lstStyle/>
        <a:p>
          <a:r>
            <a:rPr lang="en-GB" dirty="0"/>
            <a:t>Moderation</a:t>
          </a:r>
          <a:endParaRPr lang="en-DE" dirty="0"/>
        </a:p>
      </dgm:t>
    </dgm:pt>
    <dgm:pt modelId="{4C6AFAB7-2169-46B5-9C45-209D71BB7A86}" type="parTrans" cxnId="{F1229155-F761-4B75-B5B9-E2AF9FA25206}">
      <dgm:prSet/>
      <dgm:spPr/>
      <dgm:t>
        <a:bodyPr/>
        <a:lstStyle/>
        <a:p>
          <a:endParaRPr lang="en-DE"/>
        </a:p>
      </dgm:t>
    </dgm:pt>
    <dgm:pt modelId="{0FBA5FF4-0870-41AB-9F64-6D9564990417}" type="sibTrans" cxnId="{F1229155-F761-4B75-B5B9-E2AF9FA25206}">
      <dgm:prSet/>
      <dgm:spPr/>
      <dgm:t>
        <a:bodyPr/>
        <a:lstStyle/>
        <a:p>
          <a:endParaRPr lang="en-DE"/>
        </a:p>
      </dgm:t>
    </dgm:pt>
    <dgm:pt modelId="{06F06973-37EC-4284-BAD8-D9624CB097A2}">
      <dgm:prSet phldrT="[Text]"/>
      <dgm:spPr/>
      <dgm:t>
        <a:bodyPr/>
        <a:lstStyle/>
        <a:p>
          <a:r>
            <a:rPr lang="en-GB" dirty="0"/>
            <a:t>Discussions</a:t>
          </a:r>
          <a:endParaRPr lang="en-DE" dirty="0"/>
        </a:p>
      </dgm:t>
    </dgm:pt>
    <dgm:pt modelId="{3C72ECFC-9E96-4139-8238-79B9DEDFBD2E}" type="parTrans" cxnId="{FC9C5E13-FFA4-4CF5-BA78-93BC9C8F92C0}">
      <dgm:prSet/>
      <dgm:spPr/>
      <dgm:t>
        <a:bodyPr/>
        <a:lstStyle/>
        <a:p>
          <a:endParaRPr lang="en-DE"/>
        </a:p>
      </dgm:t>
    </dgm:pt>
    <dgm:pt modelId="{BF68384A-1BF7-4082-B43E-81F3100A0D0A}" type="sibTrans" cxnId="{FC9C5E13-FFA4-4CF5-BA78-93BC9C8F92C0}">
      <dgm:prSet/>
      <dgm:spPr/>
      <dgm:t>
        <a:bodyPr/>
        <a:lstStyle/>
        <a:p>
          <a:endParaRPr lang="en-DE"/>
        </a:p>
      </dgm:t>
    </dgm:pt>
    <dgm:pt modelId="{16A6B566-20EE-42EA-9341-331BDE1550C8}">
      <dgm:prSet phldrT="[Text]"/>
      <dgm:spPr/>
      <dgm:t>
        <a:bodyPr/>
        <a:lstStyle/>
        <a:p>
          <a:r>
            <a:rPr lang="en-GB" dirty="0"/>
            <a:t>Participation</a:t>
          </a:r>
          <a:endParaRPr lang="en-DE" dirty="0"/>
        </a:p>
      </dgm:t>
    </dgm:pt>
    <dgm:pt modelId="{FAB43D07-73AA-46D3-AD1A-52A46652AB47}" type="parTrans" cxnId="{BF9408BF-CD8C-451A-A859-F2022A79CC89}">
      <dgm:prSet/>
      <dgm:spPr/>
      <dgm:t>
        <a:bodyPr/>
        <a:lstStyle/>
        <a:p>
          <a:endParaRPr lang="en-DE"/>
        </a:p>
      </dgm:t>
    </dgm:pt>
    <dgm:pt modelId="{50DCDE40-1EDD-4EFC-BE43-02E77E75E3FC}" type="sibTrans" cxnId="{BF9408BF-CD8C-451A-A859-F2022A79CC89}">
      <dgm:prSet/>
      <dgm:spPr/>
      <dgm:t>
        <a:bodyPr/>
        <a:lstStyle/>
        <a:p>
          <a:endParaRPr lang="en-DE"/>
        </a:p>
      </dgm:t>
    </dgm:pt>
    <dgm:pt modelId="{B34BAFEA-CDEF-427C-939D-6C4D9A92F8D9}">
      <dgm:prSet phldrT="[Text]"/>
      <dgm:spPr/>
      <dgm:t>
        <a:bodyPr/>
        <a:lstStyle/>
        <a:p>
          <a:r>
            <a:rPr lang="en-GB" dirty="0"/>
            <a:t>Thread Length</a:t>
          </a:r>
          <a:endParaRPr lang="en-DE" dirty="0"/>
        </a:p>
      </dgm:t>
    </dgm:pt>
    <dgm:pt modelId="{3DB681D6-5481-453F-8E9F-C95148ADA4E0}" type="parTrans" cxnId="{75E64E5B-0E8E-46EC-8861-16E01A2256CA}">
      <dgm:prSet/>
      <dgm:spPr/>
      <dgm:t>
        <a:bodyPr/>
        <a:lstStyle/>
        <a:p>
          <a:endParaRPr lang="en-DE"/>
        </a:p>
      </dgm:t>
    </dgm:pt>
    <dgm:pt modelId="{1B89B624-7996-4199-A1B9-8E55C91371C4}" type="sibTrans" cxnId="{75E64E5B-0E8E-46EC-8861-16E01A2256CA}">
      <dgm:prSet/>
      <dgm:spPr/>
      <dgm:t>
        <a:bodyPr/>
        <a:lstStyle/>
        <a:p>
          <a:endParaRPr lang="en-DE"/>
        </a:p>
      </dgm:t>
    </dgm:pt>
    <dgm:pt modelId="{851DFF51-C6B4-4C73-BD8B-C61218C1B781}" type="pres">
      <dgm:prSet presAssocID="{52577C2C-D0C9-492A-9FC5-3DB27F62223F}" presName="Name0" presStyleCnt="0">
        <dgm:presLayoutVars>
          <dgm:chMax/>
          <dgm:chPref/>
          <dgm:dir/>
          <dgm:animLvl val="lvl"/>
        </dgm:presLayoutVars>
      </dgm:prSet>
      <dgm:spPr/>
    </dgm:pt>
    <dgm:pt modelId="{B8BE60DF-7EC3-4ED2-9740-9C9127F42421}" type="pres">
      <dgm:prSet presAssocID="{14F98A2C-7B31-4BAB-94A2-E90854620AC8}" presName="composite" presStyleCnt="0"/>
      <dgm:spPr/>
    </dgm:pt>
    <dgm:pt modelId="{B75E22B6-DB03-42EF-A2E2-6E6AE8566670}" type="pres">
      <dgm:prSet presAssocID="{14F98A2C-7B31-4BAB-94A2-E90854620AC8}" presName="Parent1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1726E3D9-9D72-4DB3-B850-CBD10CB9C255}" type="pres">
      <dgm:prSet presAssocID="{14F98A2C-7B31-4BAB-94A2-E90854620AC8}" presName="Childtext1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03EBE752-B8EE-411A-B84F-2C0524EF399E}" type="pres">
      <dgm:prSet presAssocID="{14F98A2C-7B31-4BAB-94A2-E90854620AC8}" presName="BalanceSpacing" presStyleCnt="0"/>
      <dgm:spPr/>
    </dgm:pt>
    <dgm:pt modelId="{3FD5ED42-D001-41AD-BF73-66283FBEFF28}" type="pres">
      <dgm:prSet presAssocID="{14F98A2C-7B31-4BAB-94A2-E90854620AC8}" presName="BalanceSpacing1" presStyleCnt="0"/>
      <dgm:spPr/>
    </dgm:pt>
    <dgm:pt modelId="{08AF4F99-9293-49C8-8FBB-128D708D9EA0}" type="pres">
      <dgm:prSet presAssocID="{AF78E6F4-7913-4E87-AA96-E4DB4DE910AF}" presName="Accent1Text" presStyleLbl="node1" presStyleIdx="1" presStyleCnt="4"/>
      <dgm:spPr/>
    </dgm:pt>
    <dgm:pt modelId="{7C1C8E66-E106-4BC6-8058-F5C312C53A7B}" type="pres">
      <dgm:prSet presAssocID="{AF78E6F4-7913-4E87-AA96-E4DB4DE910AF}" presName="spaceBetweenRectangles" presStyleCnt="0"/>
      <dgm:spPr/>
    </dgm:pt>
    <dgm:pt modelId="{58C64C31-769B-4579-9055-D78ABBC69296}" type="pres">
      <dgm:prSet presAssocID="{28037A30-7134-4C64-89A1-8A36D7EE3203}" presName="composite" presStyleCnt="0"/>
      <dgm:spPr/>
    </dgm:pt>
    <dgm:pt modelId="{51C4B9BD-1777-4CCB-A251-96A2E1256159}" type="pres">
      <dgm:prSet presAssocID="{28037A30-7134-4C64-89A1-8A36D7EE3203}" presName="Parent1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E8E19BC2-77EF-4A0A-85D9-1581CEF8CD40}" type="pres">
      <dgm:prSet presAssocID="{28037A30-7134-4C64-89A1-8A36D7EE3203}" presName="Childtext1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A47E65B1-A4F4-436F-BDC5-6D4FB1FF2838}" type="pres">
      <dgm:prSet presAssocID="{28037A30-7134-4C64-89A1-8A36D7EE3203}" presName="BalanceSpacing" presStyleCnt="0"/>
      <dgm:spPr/>
    </dgm:pt>
    <dgm:pt modelId="{1086FB8C-4311-40A8-B312-7BF6B32819FB}" type="pres">
      <dgm:prSet presAssocID="{28037A30-7134-4C64-89A1-8A36D7EE3203}" presName="BalanceSpacing1" presStyleCnt="0"/>
      <dgm:spPr/>
    </dgm:pt>
    <dgm:pt modelId="{6B08EAA5-91C5-4A22-8E66-47F3E2E40AE5}" type="pres">
      <dgm:prSet presAssocID="{56F5B12C-C464-4DF2-86FB-368CE1DCFF30}" presName="Accent1Text" presStyleLbl="node1" presStyleIdx="3" presStyleCnt="4"/>
      <dgm:spPr/>
    </dgm:pt>
  </dgm:ptLst>
  <dgm:cxnLst>
    <dgm:cxn modelId="{AECD0A06-52EF-4A59-A108-9507D6FF03DC}" type="presOf" srcId="{56F5B12C-C464-4DF2-86FB-368CE1DCFF30}" destId="{6B08EAA5-91C5-4A22-8E66-47F3E2E40AE5}" srcOrd="0" destOrd="0" presId="urn:microsoft.com/office/officeart/2008/layout/AlternatingHexagons"/>
    <dgm:cxn modelId="{D7A96107-16C4-4099-8C45-9B885C1F5EF0}" srcId="{28037A30-7134-4C64-89A1-8A36D7EE3203}" destId="{1EB4C0E6-6281-485A-9B4C-F6E425ADC683}" srcOrd="0" destOrd="0" parTransId="{CED1E10C-37CB-45A6-A7D1-E63D7CEF0D34}" sibTransId="{814E3CE5-5D65-4212-80BA-D9B31A90F084}"/>
    <dgm:cxn modelId="{FC9C5E13-FFA4-4CF5-BA78-93BC9C8F92C0}" srcId="{28037A30-7134-4C64-89A1-8A36D7EE3203}" destId="{06F06973-37EC-4284-BAD8-D9624CB097A2}" srcOrd="2" destOrd="0" parTransId="{3C72ECFC-9E96-4139-8238-79B9DEDFBD2E}" sibTransId="{BF68384A-1BF7-4082-B43E-81F3100A0D0A}"/>
    <dgm:cxn modelId="{D7333521-2DB9-4A8F-82B3-64B90AA70663}" type="presOf" srcId="{28037A30-7134-4C64-89A1-8A36D7EE3203}" destId="{51C4B9BD-1777-4CCB-A251-96A2E1256159}" srcOrd="0" destOrd="0" presId="urn:microsoft.com/office/officeart/2008/layout/AlternatingHexagons"/>
    <dgm:cxn modelId="{D60A7F21-BC5E-41EA-81DF-72087C459578}" type="presOf" srcId="{AF78E6F4-7913-4E87-AA96-E4DB4DE910AF}" destId="{08AF4F99-9293-49C8-8FBB-128D708D9EA0}" srcOrd="0" destOrd="0" presId="urn:microsoft.com/office/officeart/2008/layout/AlternatingHexagons"/>
    <dgm:cxn modelId="{5937A126-2CCA-4CC1-A8AB-080B6526C4AB}" type="presOf" srcId="{1EB4C0E6-6281-485A-9B4C-F6E425ADC683}" destId="{E8E19BC2-77EF-4A0A-85D9-1581CEF8CD40}" srcOrd="0" destOrd="0" presId="urn:microsoft.com/office/officeart/2008/layout/AlternatingHexagons"/>
    <dgm:cxn modelId="{E26BC627-3556-4668-87C0-C34013FADC93}" type="presOf" srcId="{16A6B566-20EE-42EA-9341-331BDE1550C8}" destId="{1726E3D9-9D72-4DB3-B850-CBD10CB9C255}" srcOrd="0" destOrd="0" presId="urn:microsoft.com/office/officeart/2008/layout/AlternatingHexagons"/>
    <dgm:cxn modelId="{75E64E5B-0E8E-46EC-8861-16E01A2256CA}" srcId="{28037A30-7134-4C64-89A1-8A36D7EE3203}" destId="{B34BAFEA-CDEF-427C-939D-6C4D9A92F8D9}" srcOrd="1" destOrd="0" parTransId="{3DB681D6-5481-453F-8E9F-C95148ADA4E0}" sibTransId="{1B89B624-7996-4199-A1B9-8E55C91371C4}"/>
    <dgm:cxn modelId="{89B6096B-063C-4E2D-818A-1FA2A9A92F3B}" srcId="{14F98A2C-7B31-4BAB-94A2-E90854620AC8}" destId="{86C443D2-B065-4821-9CDE-1CD09199BF91}" srcOrd="1" destOrd="0" parTransId="{EB17B22F-9884-427C-8B75-2FC3CB70234E}" sibTransId="{3696A9C1-290D-4045-84C9-222ECD1E2084}"/>
    <dgm:cxn modelId="{C2A97F72-79A6-4E0C-BFA5-D69EE18757CE}" type="presOf" srcId="{52577C2C-D0C9-492A-9FC5-3DB27F62223F}" destId="{851DFF51-C6B4-4C73-BD8B-C61218C1B781}" srcOrd="0" destOrd="0" presId="urn:microsoft.com/office/officeart/2008/layout/AlternatingHexagons"/>
    <dgm:cxn modelId="{F1229155-F761-4B75-B5B9-E2AF9FA25206}" srcId="{14F98A2C-7B31-4BAB-94A2-E90854620AC8}" destId="{69963BA1-CAE9-43A9-982D-E427A396FA49}" srcOrd="2" destOrd="0" parTransId="{4C6AFAB7-2169-46B5-9C45-209D71BB7A86}" sibTransId="{0FBA5FF4-0870-41AB-9F64-6D9564990417}"/>
    <dgm:cxn modelId="{73419BA9-7367-4F36-9AC7-ACE535963BF5}" type="presOf" srcId="{14F98A2C-7B31-4BAB-94A2-E90854620AC8}" destId="{B75E22B6-DB03-42EF-A2E2-6E6AE8566670}" srcOrd="0" destOrd="0" presId="urn:microsoft.com/office/officeart/2008/layout/AlternatingHexagons"/>
    <dgm:cxn modelId="{BF9408BF-CD8C-451A-A859-F2022A79CC89}" srcId="{14F98A2C-7B31-4BAB-94A2-E90854620AC8}" destId="{16A6B566-20EE-42EA-9341-331BDE1550C8}" srcOrd="0" destOrd="0" parTransId="{FAB43D07-73AA-46D3-AD1A-52A46652AB47}" sibTransId="{50DCDE40-1EDD-4EFC-BE43-02E77E75E3FC}"/>
    <dgm:cxn modelId="{C2ED2CC1-B598-4DE0-954E-314538485AE5}" type="presOf" srcId="{B34BAFEA-CDEF-427C-939D-6C4D9A92F8D9}" destId="{E8E19BC2-77EF-4A0A-85D9-1581CEF8CD40}" srcOrd="0" destOrd="1" presId="urn:microsoft.com/office/officeart/2008/layout/AlternatingHexagons"/>
    <dgm:cxn modelId="{FE9CD6C8-2336-42DD-B310-DBCADE12FDCF}" srcId="{52577C2C-D0C9-492A-9FC5-3DB27F62223F}" destId="{28037A30-7134-4C64-89A1-8A36D7EE3203}" srcOrd="1" destOrd="0" parTransId="{87DA173F-904E-456C-A2FD-A5A54EDB406D}" sibTransId="{56F5B12C-C464-4DF2-86FB-368CE1DCFF30}"/>
    <dgm:cxn modelId="{38765ECA-55CC-45BA-BF4B-773C4F01495F}" type="presOf" srcId="{06F06973-37EC-4284-BAD8-D9624CB097A2}" destId="{E8E19BC2-77EF-4A0A-85D9-1581CEF8CD40}" srcOrd="0" destOrd="2" presId="urn:microsoft.com/office/officeart/2008/layout/AlternatingHexagons"/>
    <dgm:cxn modelId="{EDF8FBDA-F52B-494F-80EA-FC1174A61DFD}" type="presOf" srcId="{86C443D2-B065-4821-9CDE-1CD09199BF91}" destId="{1726E3D9-9D72-4DB3-B850-CBD10CB9C255}" srcOrd="0" destOrd="1" presId="urn:microsoft.com/office/officeart/2008/layout/AlternatingHexagons"/>
    <dgm:cxn modelId="{514329DC-7FD2-424D-99B3-0C658752E620}" srcId="{52577C2C-D0C9-492A-9FC5-3DB27F62223F}" destId="{14F98A2C-7B31-4BAB-94A2-E90854620AC8}" srcOrd="0" destOrd="0" parTransId="{23235702-A994-4CA5-8C83-BCF954E01CBF}" sibTransId="{AF78E6F4-7913-4E87-AA96-E4DB4DE910AF}"/>
    <dgm:cxn modelId="{0AC78CF1-6FD5-4805-9848-A6C841711F6B}" type="presOf" srcId="{69963BA1-CAE9-43A9-982D-E427A396FA49}" destId="{1726E3D9-9D72-4DB3-B850-CBD10CB9C255}" srcOrd="0" destOrd="2" presId="urn:microsoft.com/office/officeart/2008/layout/AlternatingHexagons"/>
    <dgm:cxn modelId="{21EC6A27-0A5A-4F3F-9665-077B4D76C1A5}" type="presParOf" srcId="{851DFF51-C6B4-4C73-BD8B-C61218C1B781}" destId="{B8BE60DF-7EC3-4ED2-9740-9C9127F42421}" srcOrd="0" destOrd="0" presId="urn:microsoft.com/office/officeart/2008/layout/AlternatingHexagons"/>
    <dgm:cxn modelId="{7E88FD82-1444-476B-A1CB-21B7526B84F0}" type="presParOf" srcId="{B8BE60DF-7EC3-4ED2-9740-9C9127F42421}" destId="{B75E22B6-DB03-42EF-A2E2-6E6AE8566670}" srcOrd="0" destOrd="0" presId="urn:microsoft.com/office/officeart/2008/layout/AlternatingHexagons"/>
    <dgm:cxn modelId="{FC51326A-47C8-4E0A-9B51-849A0277575E}" type="presParOf" srcId="{B8BE60DF-7EC3-4ED2-9740-9C9127F42421}" destId="{1726E3D9-9D72-4DB3-B850-CBD10CB9C255}" srcOrd="1" destOrd="0" presId="urn:microsoft.com/office/officeart/2008/layout/AlternatingHexagons"/>
    <dgm:cxn modelId="{64CCBBD5-A5F9-40EA-9652-A19AD58EC287}" type="presParOf" srcId="{B8BE60DF-7EC3-4ED2-9740-9C9127F42421}" destId="{03EBE752-B8EE-411A-B84F-2C0524EF399E}" srcOrd="2" destOrd="0" presId="urn:microsoft.com/office/officeart/2008/layout/AlternatingHexagons"/>
    <dgm:cxn modelId="{B134DD27-C141-4B21-B779-A7FF316C9B93}" type="presParOf" srcId="{B8BE60DF-7EC3-4ED2-9740-9C9127F42421}" destId="{3FD5ED42-D001-41AD-BF73-66283FBEFF28}" srcOrd="3" destOrd="0" presId="urn:microsoft.com/office/officeart/2008/layout/AlternatingHexagons"/>
    <dgm:cxn modelId="{34DF4523-D06C-47D4-A033-76337250E0FB}" type="presParOf" srcId="{B8BE60DF-7EC3-4ED2-9740-9C9127F42421}" destId="{08AF4F99-9293-49C8-8FBB-128D708D9EA0}" srcOrd="4" destOrd="0" presId="urn:microsoft.com/office/officeart/2008/layout/AlternatingHexagons"/>
    <dgm:cxn modelId="{2633BFB7-C4AD-4E6E-9222-61CBF553BD89}" type="presParOf" srcId="{851DFF51-C6B4-4C73-BD8B-C61218C1B781}" destId="{7C1C8E66-E106-4BC6-8058-F5C312C53A7B}" srcOrd="1" destOrd="0" presId="urn:microsoft.com/office/officeart/2008/layout/AlternatingHexagons"/>
    <dgm:cxn modelId="{A9E42DF9-498B-4B8A-95EF-1D46D462A88C}" type="presParOf" srcId="{851DFF51-C6B4-4C73-BD8B-C61218C1B781}" destId="{58C64C31-769B-4579-9055-D78ABBC69296}" srcOrd="2" destOrd="0" presId="urn:microsoft.com/office/officeart/2008/layout/AlternatingHexagons"/>
    <dgm:cxn modelId="{FF20232A-1F0D-4494-B9DC-08B3E4F7DDB5}" type="presParOf" srcId="{58C64C31-769B-4579-9055-D78ABBC69296}" destId="{51C4B9BD-1777-4CCB-A251-96A2E1256159}" srcOrd="0" destOrd="0" presId="urn:microsoft.com/office/officeart/2008/layout/AlternatingHexagons"/>
    <dgm:cxn modelId="{E13A9C14-D8B8-471E-BDBF-8B3D52E667BA}" type="presParOf" srcId="{58C64C31-769B-4579-9055-D78ABBC69296}" destId="{E8E19BC2-77EF-4A0A-85D9-1581CEF8CD40}" srcOrd="1" destOrd="0" presId="urn:microsoft.com/office/officeart/2008/layout/AlternatingHexagons"/>
    <dgm:cxn modelId="{C1592129-8007-4B71-89AF-802DFFE051A4}" type="presParOf" srcId="{58C64C31-769B-4579-9055-D78ABBC69296}" destId="{A47E65B1-A4F4-436F-BDC5-6D4FB1FF2838}" srcOrd="2" destOrd="0" presId="urn:microsoft.com/office/officeart/2008/layout/AlternatingHexagons"/>
    <dgm:cxn modelId="{6BA22341-7CA3-43AB-910F-87AECBCA254A}" type="presParOf" srcId="{58C64C31-769B-4579-9055-D78ABBC69296}" destId="{1086FB8C-4311-40A8-B312-7BF6B32819FB}" srcOrd="3" destOrd="0" presId="urn:microsoft.com/office/officeart/2008/layout/AlternatingHexagons"/>
    <dgm:cxn modelId="{D642FC47-886A-42F2-AFD3-4DE0AF06BF70}" type="presParOf" srcId="{58C64C31-769B-4579-9055-D78ABBC69296}" destId="{6B08EAA5-91C5-4A22-8E66-47F3E2E40AE5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DD0F79-D593-41CF-8F70-83A061E1AB45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DE"/>
        </a:p>
      </dgm:t>
    </dgm:pt>
    <dgm:pt modelId="{0C387C93-D498-49C3-8CC3-0E091231CBEC}">
      <dgm:prSet phldrT="[Text]"/>
      <dgm:spPr/>
      <dgm:t>
        <a:bodyPr/>
        <a:lstStyle/>
        <a:p>
          <a:r>
            <a:rPr lang="en-GB" dirty="0"/>
            <a:t>Partition data</a:t>
          </a:r>
          <a:endParaRPr lang="en-DE" dirty="0"/>
        </a:p>
      </dgm:t>
    </dgm:pt>
    <dgm:pt modelId="{E6A1A1EA-A0C0-48A4-821F-299DE1A5593B}" type="parTrans" cxnId="{8DA79E82-C643-48C2-A8DE-A535932B0FE5}">
      <dgm:prSet/>
      <dgm:spPr/>
      <dgm:t>
        <a:bodyPr/>
        <a:lstStyle/>
        <a:p>
          <a:endParaRPr lang="en-DE"/>
        </a:p>
      </dgm:t>
    </dgm:pt>
    <dgm:pt modelId="{F5B81D63-3A71-49BD-B3CA-283AB101B68A}" type="sibTrans" cxnId="{8DA79E82-C643-48C2-A8DE-A535932B0FE5}">
      <dgm:prSet/>
      <dgm:spPr/>
      <dgm:t>
        <a:bodyPr/>
        <a:lstStyle/>
        <a:p>
          <a:endParaRPr lang="en-DE"/>
        </a:p>
      </dgm:t>
    </dgm:pt>
    <dgm:pt modelId="{DB75B32D-27D5-4480-853A-42B584F71F3F}">
      <dgm:prSet phldrT="[Text]"/>
      <dgm:spPr/>
      <dgm:t>
        <a:bodyPr/>
        <a:lstStyle/>
        <a:p>
          <a:r>
            <a:rPr lang="en-GB" dirty="0" err="1"/>
            <a:t>Analyze</a:t>
          </a:r>
          <a:r>
            <a:rPr lang="en-GB" dirty="0"/>
            <a:t> Patterns</a:t>
          </a:r>
          <a:endParaRPr lang="en-DE" dirty="0"/>
        </a:p>
      </dgm:t>
    </dgm:pt>
    <dgm:pt modelId="{5D2739BA-CA25-4E30-B1F1-AA59BF0DF749}" type="parTrans" cxnId="{6CAF7BBF-869E-443E-80C3-28E33EBE3802}">
      <dgm:prSet/>
      <dgm:spPr/>
      <dgm:t>
        <a:bodyPr/>
        <a:lstStyle/>
        <a:p>
          <a:endParaRPr lang="en-DE"/>
        </a:p>
      </dgm:t>
    </dgm:pt>
    <dgm:pt modelId="{68202E75-7912-4E8C-A95C-7D9DEF675AE4}" type="sibTrans" cxnId="{6CAF7BBF-869E-443E-80C3-28E33EBE3802}">
      <dgm:prSet/>
      <dgm:spPr/>
      <dgm:t>
        <a:bodyPr/>
        <a:lstStyle/>
        <a:p>
          <a:endParaRPr lang="en-DE"/>
        </a:p>
      </dgm:t>
    </dgm:pt>
    <dgm:pt modelId="{A034BEEA-69B9-49F7-8AB7-45E0C0337796}">
      <dgm:prSet phldrT="[Text]"/>
      <dgm:spPr/>
      <dgm:t>
        <a:bodyPr/>
        <a:lstStyle/>
        <a:p>
          <a:r>
            <a:rPr lang="en-GB" dirty="0"/>
            <a:t>Structural Implications</a:t>
          </a:r>
          <a:endParaRPr lang="en-DE" dirty="0"/>
        </a:p>
      </dgm:t>
    </dgm:pt>
    <dgm:pt modelId="{D4F7A6F0-E2EF-4C73-BA9F-C58CEA02AC03}" type="parTrans" cxnId="{A3467609-1D25-41CC-A524-23B4D8F44876}">
      <dgm:prSet/>
      <dgm:spPr/>
      <dgm:t>
        <a:bodyPr/>
        <a:lstStyle/>
        <a:p>
          <a:endParaRPr lang="en-DE"/>
        </a:p>
      </dgm:t>
    </dgm:pt>
    <dgm:pt modelId="{593B19A8-03D4-492F-A62E-7EF28A426EE2}" type="sibTrans" cxnId="{A3467609-1D25-41CC-A524-23B4D8F44876}">
      <dgm:prSet/>
      <dgm:spPr/>
      <dgm:t>
        <a:bodyPr/>
        <a:lstStyle/>
        <a:p>
          <a:endParaRPr lang="en-DE"/>
        </a:p>
      </dgm:t>
    </dgm:pt>
    <dgm:pt modelId="{AC2EADCA-5E12-4FCA-8D34-0CF3D4A88F78}" type="pres">
      <dgm:prSet presAssocID="{37DD0F79-D593-41CF-8F70-83A061E1AB45}" presName="outerComposite" presStyleCnt="0">
        <dgm:presLayoutVars>
          <dgm:chMax val="5"/>
          <dgm:dir/>
          <dgm:resizeHandles val="exact"/>
        </dgm:presLayoutVars>
      </dgm:prSet>
      <dgm:spPr/>
    </dgm:pt>
    <dgm:pt modelId="{CEE34C3E-E4C6-4FD2-A132-E6B79A25BDD3}" type="pres">
      <dgm:prSet presAssocID="{37DD0F79-D593-41CF-8F70-83A061E1AB45}" presName="dummyMaxCanvas" presStyleCnt="0">
        <dgm:presLayoutVars/>
      </dgm:prSet>
      <dgm:spPr/>
    </dgm:pt>
    <dgm:pt modelId="{5A1BCA90-E00F-4551-BC41-1EAEA5CEE10B}" type="pres">
      <dgm:prSet presAssocID="{37DD0F79-D593-41CF-8F70-83A061E1AB45}" presName="ThreeNodes_1" presStyleLbl="node1" presStyleIdx="0" presStyleCnt="3">
        <dgm:presLayoutVars>
          <dgm:bulletEnabled val="1"/>
        </dgm:presLayoutVars>
      </dgm:prSet>
      <dgm:spPr/>
    </dgm:pt>
    <dgm:pt modelId="{A0B287FE-498D-46F8-84E0-BFE7DDC5A476}" type="pres">
      <dgm:prSet presAssocID="{37DD0F79-D593-41CF-8F70-83A061E1AB45}" presName="ThreeNodes_2" presStyleLbl="node1" presStyleIdx="1" presStyleCnt="3">
        <dgm:presLayoutVars>
          <dgm:bulletEnabled val="1"/>
        </dgm:presLayoutVars>
      </dgm:prSet>
      <dgm:spPr/>
    </dgm:pt>
    <dgm:pt modelId="{3377BACD-817B-4BE0-8E46-F5D3B978160D}" type="pres">
      <dgm:prSet presAssocID="{37DD0F79-D593-41CF-8F70-83A061E1AB45}" presName="ThreeNodes_3" presStyleLbl="node1" presStyleIdx="2" presStyleCnt="3">
        <dgm:presLayoutVars>
          <dgm:bulletEnabled val="1"/>
        </dgm:presLayoutVars>
      </dgm:prSet>
      <dgm:spPr/>
    </dgm:pt>
    <dgm:pt modelId="{F0111249-323A-4EB9-AAA9-D8D652061AB7}" type="pres">
      <dgm:prSet presAssocID="{37DD0F79-D593-41CF-8F70-83A061E1AB45}" presName="ThreeConn_1-2" presStyleLbl="fgAccFollowNode1" presStyleIdx="0" presStyleCnt="2">
        <dgm:presLayoutVars>
          <dgm:bulletEnabled val="1"/>
        </dgm:presLayoutVars>
      </dgm:prSet>
      <dgm:spPr/>
    </dgm:pt>
    <dgm:pt modelId="{76ED1930-2443-4B6F-AACC-08A0F95276F7}" type="pres">
      <dgm:prSet presAssocID="{37DD0F79-D593-41CF-8F70-83A061E1AB45}" presName="ThreeConn_2-3" presStyleLbl="fgAccFollowNode1" presStyleIdx="1" presStyleCnt="2">
        <dgm:presLayoutVars>
          <dgm:bulletEnabled val="1"/>
        </dgm:presLayoutVars>
      </dgm:prSet>
      <dgm:spPr/>
    </dgm:pt>
    <dgm:pt modelId="{25E4CDB5-1B13-4313-8006-C1124429BCBB}" type="pres">
      <dgm:prSet presAssocID="{37DD0F79-D593-41CF-8F70-83A061E1AB45}" presName="ThreeNodes_1_text" presStyleLbl="node1" presStyleIdx="2" presStyleCnt="3">
        <dgm:presLayoutVars>
          <dgm:bulletEnabled val="1"/>
        </dgm:presLayoutVars>
      </dgm:prSet>
      <dgm:spPr/>
    </dgm:pt>
    <dgm:pt modelId="{C5D34489-8D72-4BA3-9E51-A0BB05667A74}" type="pres">
      <dgm:prSet presAssocID="{37DD0F79-D593-41CF-8F70-83A061E1AB45}" presName="ThreeNodes_2_text" presStyleLbl="node1" presStyleIdx="2" presStyleCnt="3">
        <dgm:presLayoutVars>
          <dgm:bulletEnabled val="1"/>
        </dgm:presLayoutVars>
      </dgm:prSet>
      <dgm:spPr/>
    </dgm:pt>
    <dgm:pt modelId="{EF410C84-621A-40CF-8E8E-2A745218C962}" type="pres">
      <dgm:prSet presAssocID="{37DD0F79-D593-41CF-8F70-83A061E1AB45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A3467609-1D25-41CC-A524-23B4D8F44876}" srcId="{37DD0F79-D593-41CF-8F70-83A061E1AB45}" destId="{A034BEEA-69B9-49F7-8AB7-45E0C0337796}" srcOrd="2" destOrd="0" parTransId="{D4F7A6F0-E2EF-4C73-BA9F-C58CEA02AC03}" sibTransId="{593B19A8-03D4-492F-A62E-7EF28A426EE2}"/>
    <dgm:cxn modelId="{1CD5C970-3A83-40BC-B350-0E4683C649C6}" type="presOf" srcId="{DB75B32D-27D5-4480-853A-42B584F71F3F}" destId="{C5D34489-8D72-4BA3-9E51-A0BB05667A74}" srcOrd="1" destOrd="0" presId="urn:microsoft.com/office/officeart/2005/8/layout/vProcess5"/>
    <dgm:cxn modelId="{F70DA775-6BF6-42C3-B9B3-4BC82FF32CF8}" type="presOf" srcId="{0C387C93-D498-49C3-8CC3-0E091231CBEC}" destId="{25E4CDB5-1B13-4313-8006-C1124429BCBB}" srcOrd="1" destOrd="0" presId="urn:microsoft.com/office/officeart/2005/8/layout/vProcess5"/>
    <dgm:cxn modelId="{1B56635A-D0AB-41F0-A825-3C7D3E35106E}" type="presOf" srcId="{A034BEEA-69B9-49F7-8AB7-45E0C0337796}" destId="{EF410C84-621A-40CF-8E8E-2A745218C962}" srcOrd="1" destOrd="0" presId="urn:microsoft.com/office/officeart/2005/8/layout/vProcess5"/>
    <dgm:cxn modelId="{8DA79E82-C643-48C2-A8DE-A535932B0FE5}" srcId="{37DD0F79-D593-41CF-8F70-83A061E1AB45}" destId="{0C387C93-D498-49C3-8CC3-0E091231CBEC}" srcOrd="0" destOrd="0" parTransId="{E6A1A1EA-A0C0-48A4-821F-299DE1A5593B}" sibTransId="{F5B81D63-3A71-49BD-B3CA-283AB101B68A}"/>
    <dgm:cxn modelId="{2FC06B90-2B96-4F72-948A-2B33CE0A56F6}" type="presOf" srcId="{68202E75-7912-4E8C-A95C-7D9DEF675AE4}" destId="{76ED1930-2443-4B6F-AACC-08A0F95276F7}" srcOrd="0" destOrd="0" presId="urn:microsoft.com/office/officeart/2005/8/layout/vProcess5"/>
    <dgm:cxn modelId="{9A8B1FA2-B509-4B9A-935E-8E9E450C3BDE}" type="presOf" srcId="{DB75B32D-27D5-4480-853A-42B584F71F3F}" destId="{A0B287FE-498D-46F8-84E0-BFE7DDC5A476}" srcOrd="0" destOrd="0" presId="urn:microsoft.com/office/officeart/2005/8/layout/vProcess5"/>
    <dgm:cxn modelId="{87C56CAE-EBD5-4AE2-B851-7C49FFF9FEE3}" type="presOf" srcId="{37DD0F79-D593-41CF-8F70-83A061E1AB45}" destId="{AC2EADCA-5E12-4FCA-8D34-0CF3D4A88F78}" srcOrd="0" destOrd="0" presId="urn:microsoft.com/office/officeart/2005/8/layout/vProcess5"/>
    <dgm:cxn modelId="{0E06E7B3-DB03-41A7-9FAF-6959FBC70639}" type="presOf" srcId="{0C387C93-D498-49C3-8CC3-0E091231CBEC}" destId="{5A1BCA90-E00F-4551-BC41-1EAEA5CEE10B}" srcOrd="0" destOrd="0" presId="urn:microsoft.com/office/officeart/2005/8/layout/vProcess5"/>
    <dgm:cxn modelId="{6CAF7BBF-869E-443E-80C3-28E33EBE3802}" srcId="{37DD0F79-D593-41CF-8F70-83A061E1AB45}" destId="{DB75B32D-27D5-4480-853A-42B584F71F3F}" srcOrd="1" destOrd="0" parTransId="{5D2739BA-CA25-4E30-B1F1-AA59BF0DF749}" sibTransId="{68202E75-7912-4E8C-A95C-7D9DEF675AE4}"/>
    <dgm:cxn modelId="{653A89EC-8709-48E3-9552-D444821D4ED1}" type="presOf" srcId="{F5B81D63-3A71-49BD-B3CA-283AB101B68A}" destId="{F0111249-323A-4EB9-AAA9-D8D652061AB7}" srcOrd="0" destOrd="0" presId="urn:microsoft.com/office/officeart/2005/8/layout/vProcess5"/>
    <dgm:cxn modelId="{7F98A0FA-40F1-448C-868C-4F8DB5315F08}" type="presOf" srcId="{A034BEEA-69B9-49F7-8AB7-45E0C0337796}" destId="{3377BACD-817B-4BE0-8E46-F5D3B978160D}" srcOrd="0" destOrd="0" presId="urn:microsoft.com/office/officeart/2005/8/layout/vProcess5"/>
    <dgm:cxn modelId="{6919CAEA-9328-43CD-9D09-13737571067A}" type="presParOf" srcId="{AC2EADCA-5E12-4FCA-8D34-0CF3D4A88F78}" destId="{CEE34C3E-E4C6-4FD2-A132-E6B79A25BDD3}" srcOrd="0" destOrd="0" presId="urn:microsoft.com/office/officeart/2005/8/layout/vProcess5"/>
    <dgm:cxn modelId="{C49C9835-07BA-4CAE-97FB-9D39244C0C3C}" type="presParOf" srcId="{AC2EADCA-5E12-4FCA-8D34-0CF3D4A88F78}" destId="{5A1BCA90-E00F-4551-BC41-1EAEA5CEE10B}" srcOrd="1" destOrd="0" presId="urn:microsoft.com/office/officeart/2005/8/layout/vProcess5"/>
    <dgm:cxn modelId="{898A1C68-EE63-4198-9FF7-0898E933DB32}" type="presParOf" srcId="{AC2EADCA-5E12-4FCA-8D34-0CF3D4A88F78}" destId="{A0B287FE-498D-46F8-84E0-BFE7DDC5A476}" srcOrd="2" destOrd="0" presId="urn:microsoft.com/office/officeart/2005/8/layout/vProcess5"/>
    <dgm:cxn modelId="{1069678D-F5E6-4B5B-83EE-7ACC25DF4C44}" type="presParOf" srcId="{AC2EADCA-5E12-4FCA-8D34-0CF3D4A88F78}" destId="{3377BACD-817B-4BE0-8E46-F5D3B978160D}" srcOrd="3" destOrd="0" presId="urn:microsoft.com/office/officeart/2005/8/layout/vProcess5"/>
    <dgm:cxn modelId="{2DECD644-6466-4241-8B40-B27CB6632AE4}" type="presParOf" srcId="{AC2EADCA-5E12-4FCA-8D34-0CF3D4A88F78}" destId="{F0111249-323A-4EB9-AAA9-D8D652061AB7}" srcOrd="4" destOrd="0" presId="urn:microsoft.com/office/officeart/2005/8/layout/vProcess5"/>
    <dgm:cxn modelId="{026B2FDC-81CA-403B-AFFE-65FE39CE81B1}" type="presParOf" srcId="{AC2EADCA-5E12-4FCA-8D34-0CF3D4A88F78}" destId="{76ED1930-2443-4B6F-AACC-08A0F95276F7}" srcOrd="5" destOrd="0" presId="urn:microsoft.com/office/officeart/2005/8/layout/vProcess5"/>
    <dgm:cxn modelId="{7959E5A3-4C7A-4605-8427-DCBD434E1095}" type="presParOf" srcId="{AC2EADCA-5E12-4FCA-8D34-0CF3D4A88F78}" destId="{25E4CDB5-1B13-4313-8006-C1124429BCBB}" srcOrd="6" destOrd="0" presId="urn:microsoft.com/office/officeart/2005/8/layout/vProcess5"/>
    <dgm:cxn modelId="{404735A0-FC2D-4006-9950-6A99001C637F}" type="presParOf" srcId="{AC2EADCA-5E12-4FCA-8D34-0CF3D4A88F78}" destId="{C5D34489-8D72-4BA3-9E51-A0BB05667A74}" srcOrd="7" destOrd="0" presId="urn:microsoft.com/office/officeart/2005/8/layout/vProcess5"/>
    <dgm:cxn modelId="{0EF395F6-DB63-4E3B-B18F-6492AB96E21B}" type="presParOf" srcId="{AC2EADCA-5E12-4FCA-8D34-0CF3D4A88F78}" destId="{EF410C84-621A-40CF-8E8E-2A745218C962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5E22B6-DB03-42EF-A2E2-6E6AE8566670}">
      <dsp:nvSpPr>
        <dsp:cNvPr id="0" name=""/>
        <dsp:cNvSpPr/>
      </dsp:nvSpPr>
      <dsp:spPr>
        <a:xfrm rot="5400000">
          <a:off x="3492667" y="116198"/>
          <a:ext cx="1784903" cy="1552866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Voting</a:t>
          </a:r>
          <a:endParaRPr lang="en-DE" sz="2100" kern="1200" dirty="0"/>
        </a:p>
      </dsp:txBody>
      <dsp:txXfrm rot="-5400000">
        <a:off x="3850673" y="278327"/>
        <a:ext cx="1068890" cy="1228609"/>
      </dsp:txXfrm>
    </dsp:sp>
    <dsp:sp modelId="{1726E3D9-9D72-4DB3-B850-CBD10CB9C255}">
      <dsp:nvSpPr>
        <dsp:cNvPr id="0" name=""/>
        <dsp:cNvSpPr/>
      </dsp:nvSpPr>
      <dsp:spPr>
        <a:xfrm>
          <a:off x="5208674" y="357160"/>
          <a:ext cx="1991952" cy="1070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Participation</a:t>
          </a:r>
          <a:endParaRPr lang="en-DE" sz="1700" kern="1200" dirty="0"/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Scores</a:t>
          </a:r>
          <a:endParaRPr lang="en-DE" sz="1700" kern="1200" dirty="0"/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Moderation</a:t>
          </a:r>
          <a:endParaRPr lang="en-DE" sz="1700" kern="1200" dirty="0"/>
        </a:p>
      </dsp:txBody>
      <dsp:txXfrm>
        <a:off x="5208674" y="357160"/>
        <a:ext cx="1991952" cy="1070942"/>
      </dsp:txXfrm>
    </dsp:sp>
    <dsp:sp modelId="{08AF4F99-9293-49C8-8FBB-128D708D9EA0}">
      <dsp:nvSpPr>
        <dsp:cNvPr id="0" name=""/>
        <dsp:cNvSpPr/>
      </dsp:nvSpPr>
      <dsp:spPr>
        <a:xfrm rot="5400000">
          <a:off x="1815571" y="116198"/>
          <a:ext cx="1784903" cy="1552866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DE" sz="3600" kern="1200"/>
        </a:p>
      </dsp:txBody>
      <dsp:txXfrm rot="-5400000">
        <a:off x="2173577" y="278327"/>
        <a:ext cx="1068890" cy="1228609"/>
      </dsp:txXfrm>
    </dsp:sp>
    <dsp:sp modelId="{51C4B9BD-1777-4CCB-A251-96A2E1256159}">
      <dsp:nvSpPr>
        <dsp:cNvPr id="0" name=""/>
        <dsp:cNvSpPr/>
      </dsp:nvSpPr>
      <dsp:spPr>
        <a:xfrm rot="5400000">
          <a:off x="2650906" y="1631225"/>
          <a:ext cx="1784903" cy="1552866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Content</a:t>
          </a:r>
        </a:p>
      </dsp:txBody>
      <dsp:txXfrm rot="-5400000">
        <a:off x="3008912" y="1793354"/>
        <a:ext cx="1068890" cy="1228609"/>
      </dsp:txXfrm>
    </dsp:sp>
    <dsp:sp modelId="{E8E19BC2-77EF-4A0A-85D9-1581CEF8CD40}">
      <dsp:nvSpPr>
        <dsp:cNvPr id="0" name=""/>
        <dsp:cNvSpPr/>
      </dsp:nvSpPr>
      <dsp:spPr>
        <a:xfrm>
          <a:off x="774972" y="1872187"/>
          <a:ext cx="1927696" cy="1070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Engagement Speed</a:t>
          </a:r>
          <a:endParaRPr lang="en-DE" sz="1700" kern="1200" dirty="0"/>
        </a:p>
        <a:p>
          <a:pPr marL="0" lvl="0" indent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Thread Length</a:t>
          </a:r>
          <a:endParaRPr lang="en-DE" sz="1700" kern="1200" dirty="0"/>
        </a:p>
        <a:p>
          <a:pPr marL="0" lvl="0" indent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Discussions</a:t>
          </a:r>
          <a:endParaRPr lang="en-DE" sz="1700" kern="1200" dirty="0"/>
        </a:p>
      </dsp:txBody>
      <dsp:txXfrm>
        <a:off x="774972" y="1872187"/>
        <a:ext cx="1927696" cy="1070942"/>
      </dsp:txXfrm>
    </dsp:sp>
    <dsp:sp modelId="{6B08EAA5-91C5-4A22-8E66-47F3E2E40AE5}">
      <dsp:nvSpPr>
        <dsp:cNvPr id="0" name=""/>
        <dsp:cNvSpPr/>
      </dsp:nvSpPr>
      <dsp:spPr>
        <a:xfrm rot="5400000">
          <a:off x="4328002" y="1631225"/>
          <a:ext cx="1784903" cy="1552866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DE" sz="3600" kern="1200"/>
        </a:p>
      </dsp:txBody>
      <dsp:txXfrm rot="-5400000">
        <a:off x="4686008" y="1793354"/>
        <a:ext cx="1068890" cy="12286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1BCA90-E00F-4551-BC41-1EAEA5CEE10B}">
      <dsp:nvSpPr>
        <dsp:cNvPr id="0" name=""/>
        <dsp:cNvSpPr/>
      </dsp:nvSpPr>
      <dsp:spPr>
        <a:xfrm>
          <a:off x="0" y="0"/>
          <a:ext cx="3518400" cy="111347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Partition data</a:t>
          </a:r>
          <a:endParaRPr lang="en-DE" sz="2900" kern="1200" dirty="0"/>
        </a:p>
      </dsp:txBody>
      <dsp:txXfrm>
        <a:off x="32612" y="32612"/>
        <a:ext cx="2316878" cy="1048248"/>
      </dsp:txXfrm>
    </dsp:sp>
    <dsp:sp modelId="{A0B287FE-498D-46F8-84E0-BFE7DDC5A476}">
      <dsp:nvSpPr>
        <dsp:cNvPr id="0" name=""/>
        <dsp:cNvSpPr/>
      </dsp:nvSpPr>
      <dsp:spPr>
        <a:xfrm>
          <a:off x="310447" y="1299051"/>
          <a:ext cx="3518400" cy="1113472"/>
        </a:xfrm>
        <a:prstGeom prst="roundRect">
          <a:avLst>
            <a:gd name="adj" fmla="val 10000"/>
          </a:avLst>
        </a:prstGeom>
        <a:solidFill>
          <a:schemeClr val="accent2">
            <a:hueOff val="-7085945"/>
            <a:satOff val="-12393"/>
            <a:lumOff val="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 err="1"/>
            <a:t>Analyze</a:t>
          </a:r>
          <a:r>
            <a:rPr lang="en-GB" sz="2900" kern="1200" dirty="0"/>
            <a:t> Patterns</a:t>
          </a:r>
          <a:endParaRPr lang="en-DE" sz="2900" kern="1200" dirty="0"/>
        </a:p>
      </dsp:txBody>
      <dsp:txXfrm>
        <a:off x="343059" y="1331663"/>
        <a:ext cx="2418972" cy="1048248"/>
      </dsp:txXfrm>
    </dsp:sp>
    <dsp:sp modelId="{3377BACD-817B-4BE0-8E46-F5D3B978160D}">
      <dsp:nvSpPr>
        <dsp:cNvPr id="0" name=""/>
        <dsp:cNvSpPr/>
      </dsp:nvSpPr>
      <dsp:spPr>
        <a:xfrm>
          <a:off x="620894" y="2598102"/>
          <a:ext cx="3518400" cy="1113472"/>
        </a:xfrm>
        <a:prstGeom prst="roundRect">
          <a:avLst>
            <a:gd name="adj" fmla="val 10000"/>
          </a:avLst>
        </a:prstGeom>
        <a:solidFill>
          <a:schemeClr val="accent2">
            <a:hueOff val="-14171891"/>
            <a:satOff val="-24787"/>
            <a:lumOff val="58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Structural Implications</a:t>
          </a:r>
          <a:endParaRPr lang="en-DE" sz="2900" kern="1200" dirty="0"/>
        </a:p>
      </dsp:txBody>
      <dsp:txXfrm>
        <a:off x="653506" y="2630714"/>
        <a:ext cx="2418972" cy="1048248"/>
      </dsp:txXfrm>
    </dsp:sp>
    <dsp:sp modelId="{F0111249-323A-4EB9-AAA9-D8D652061AB7}">
      <dsp:nvSpPr>
        <dsp:cNvPr id="0" name=""/>
        <dsp:cNvSpPr/>
      </dsp:nvSpPr>
      <dsp:spPr>
        <a:xfrm>
          <a:off x="2794643" y="844383"/>
          <a:ext cx="723757" cy="72375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DE" sz="3300" kern="1200"/>
        </a:p>
      </dsp:txBody>
      <dsp:txXfrm>
        <a:off x="2957488" y="844383"/>
        <a:ext cx="398067" cy="544627"/>
      </dsp:txXfrm>
    </dsp:sp>
    <dsp:sp modelId="{76ED1930-2443-4B6F-AACC-08A0F95276F7}">
      <dsp:nvSpPr>
        <dsp:cNvPr id="0" name=""/>
        <dsp:cNvSpPr/>
      </dsp:nvSpPr>
      <dsp:spPr>
        <a:xfrm>
          <a:off x="3105090" y="2136011"/>
          <a:ext cx="723757" cy="72375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14346833"/>
            <a:satOff val="-584"/>
            <a:lumOff val="15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4346833"/>
              <a:satOff val="-584"/>
              <a:lumOff val="1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DE" sz="3300" kern="1200"/>
        </a:p>
      </dsp:txBody>
      <dsp:txXfrm>
        <a:off x="3267935" y="2136011"/>
        <a:ext cx="398067" cy="5446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29791-17C3-4DCE-ABAC-2AC1E76531A3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46BCD-1D24-4C05-B50A-FBDABA9A0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47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Hello &amp; Welcome.</a:t>
            </a:r>
          </a:p>
          <a:p>
            <a:endParaRPr lang="de-DE" dirty="0"/>
          </a:p>
          <a:p>
            <a:r>
              <a:rPr lang="de-DE" dirty="0"/>
              <a:t>In the next couple of minutes, </a:t>
            </a:r>
          </a:p>
          <a:p>
            <a:r>
              <a:rPr lang="de-DE" dirty="0"/>
              <a:t>we are gonna be talking about </a:t>
            </a:r>
          </a:p>
          <a:p>
            <a:r>
              <a:rPr lang="de-DE" b="1" dirty="0"/>
              <a:t>Differences in Social Media Usage</a:t>
            </a:r>
          </a:p>
          <a:p>
            <a:r>
              <a:rPr lang="de-DE" dirty="0"/>
              <a:t> --- Spotlighting Germany </a:t>
            </a:r>
          </a:p>
          <a:p>
            <a:r>
              <a:rPr lang="de-DE" dirty="0"/>
              <a:t>     &amp; the Kingdom of Saudi Arabia</a:t>
            </a:r>
          </a:p>
          <a:p>
            <a:endParaRPr lang="de-DE" dirty="0"/>
          </a:p>
          <a:p>
            <a:r>
              <a:rPr lang="de-DE" dirty="0"/>
              <a:t>I am Helge, Researcher &amp; PhD Student at BTU</a:t>
            </a:r>
          </a:p>
          <a:p>
            <a:r>
              <a:rPr lang="de-DE" dirty="0"/>
              <a:t> – and this  is joint work with Oliver &amp; Niklas.</a:t>
            </a:r>
          </a:p>
          <a:p>
            <a:endParaRPr lang="de-DE" baseline="0" dirty="0"/>
          </a:p>
          <a:p>
            <a:r>
              <a:rPr lang="de-DE" baseline="0" dirty="0"/>
              <a:t>Thanks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/>
              <a:t>for organizing PAM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/>
              <a:t>And the Reviewers for their feedback</a:t>
            </a:r>
          </a:p>
          <a:p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Due to time, I will be showing </a:t>
            </a:r>
            <a:r>
              <a:rPr lang="de-DE" b="1" dirty="0"/>
              <a:t>only a </a:t>
            </a:r>
            <a:r>
              <a:rPr lang="de-DE" b="1"/>
              <a:t>Sneak Peek</a:t>
            </a:r>
            <a:r>
              <a:rPr lang="de-DE" dirty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packed with </a:t>
            </a:r>
            <a:r>
              <a:rPr lang="de-DE" b="1" dirty="0"/>
              <a:t>lots of content</a:t>
            </a:r>
            <a:r>
              <a:rPr lang="de-DE" dirty="0"/>
              <a:t>, but </a:t>
            </a:r>
            <a:r>
              <a:rPr lang="de-DE" b="1" dirty="0"/>
              <a:t>bear with me</a:t>
            </a:r>
            <a:r>
              <a:rPr lang="de-DE" dirty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Let‘s get right into it &amp; start with a short Motivation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(#)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46BCD-1D24-4C05-B50A-FBDABA9A089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338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r>
              <a:rPr lang="de-DE" b="0" dirty="0"/>
              <a:t>Thanks to internet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de-DE" b="1" dirty="0"/>
              <a:t>Short Messaging &amp; Social Media 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de-DE" b="1" dirty="0"/>
              <a:t>       dominates</a:t>
            </a:r>
            <a:r>
              <a:rPr lang="de-DE" dirty="0"/>
              <a:t> our everyday comunication.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(#) </a:t>
            </a:r>
            <a:r>
              <a:rPr lang="de-DE" b="1" dirty="0"/>
              <a:t>lots of RW</a:t>
            </a:r>
            <a:r>
              <a:rPr lang="de-DE" dirty="0"/>
              <a:t>; 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de-DE" dirty="0"/>
              <a:t>However </a:t>
            </a:r>
            <a:r>
              <a:rPr lang="de-DE" b="1" dirty="0"/>
              <a:t>MOST focusses 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de-DE" b="1" dirty="0"/>
              <a:t>            on single community </a:t>
            </a:r>
            <a:r>
              <a:rPr lang="de-DE" dirty="0"/>
              <a:t>(US/EU market)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de-DE" dirty="0"/>
              <a:t>       --- or they do not have distinct communities.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de-DE" dirty="0"/>
              <a:t>What we find &amp; </a:t>
            </a:r>
            <a:r>
              <a:rPr lang="de-DE" b="1" dirty="0"/>
              <a:t>the main message </a:t>
            </a:r>
            <a:r>
              <a:rPr lang="de-DE" dirty="0"/>
              <a:t>is:  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de-DE" dirty="0"/>
              <a:t>   --- </a:t>
            </a:r>
            <a:r>
              <a:rPr lang="de-DE" b="1" dirty="0"/>
              <a:t>small world </a:t>
            </a:r>
            <a:r>
              <a:rPr lang="de-DE" dirty="0"/>
              <a:t>networks if applicable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de-DE" b="1" dirty="0"/>
              <a:t>   </a:t>
            </a:r>
            <a:r>
              <a:rPr lang="de-DE" b="0" dirty="0"/>
              <a:t>--- </a:t>
            </a:r>
            <a:r>
              <a:rPr lang="de-DE" b="1" dirty="0"/>
              <a:t>the rich get richter, Power-Law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de-DE" dirty="0"/>
              <a:t>(#) In this work, we focus on Jodel.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de-DE" dirty="0"/>
              <a:t>Which combines 2 key design features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b="1" dirty="0"/>
              <a:t>Anonymous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b="1" dirty="0"/>
              <a:t>Hyperlocal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de-DE" dirty="0"/>
              <a:t>   --- </a:t>
            </a:r>
            <a:r>
              <a:rPr lang="de-DE" b="1" dirty="0"/>
              <a:t>content</a:t>
            </a:r>
            <a:r>
              <a:rPr lang="de-DE" dirty="0"/>
              <a:t> is only displayed </a:t>
            </a:r>
            <a:r>
              <a:rPr lang="de-DE" b="1" dirty="0"/>
              <a:t>in the proximity of a user</a:t>
            </a:r>
            <a:r>
              <a:rPr lang="de-DE" dirty="0"/>
              <a:t> – ~20km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de-DE" dirty="0"/>
              <a:t>         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/>
              <a:t>forming </a:t>
            </a:r>
            <a:r>
              <a:rPr lang="de-DE" b="1" dirty="0"/>
              <a:t>independet communities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de-DE" dirty="0"/>
              <a:t>(#) This made us  wonder: 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de-DE" dirty="0"/>
              <a:t> --- given the </a:t>
            </a:r>
            <a:r>
              <a:rPr lang="de-DE" b="1" dirty="0"/>
              <a:t>same ingredients</a:t>
            </a:r>
            <a:r>
              <a:rPr lang="de-DE" dirty="0"/>
              <a:t>, 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de-DE" dirty="0"/>
              <a:t>     do users use the platform similarly?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de-DE" dirty="0"/>
              <a:t>     What do differences mean for the platform and user?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de-DE" dirty="0"/>
              <a:t>(#) So, </a:t>
            </a:r>
            <a:r>
              <a:rPr lang="de-DE" b="1" dirty="0"/>
              <a:t>some words</a:t>
            </a:r>
            <a:r>
              <a:rPr lang="de-DE" dirty="0"/>
              <a:t> about </a:t>
            </a:r>
            <a:r>
              <a:rPr lang="de-DE" b="1" dirty="0"/>
              <a:t>the app</a:t>
            </a:r>
            <a:r>
              <a:rPr lang="de-DE" dirty="0"/>
              <a:t> first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de-DE" dirty="0"/>
              <a:t>(#) Most important things are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dirty="0"/>
              <a:t>Community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dirty="0"/>
              <a:t>Different Content Feeds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dirty="0"/>
              <a:t>We have actual  contnt - Jodel Threads + replies underneath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dirty="0"/>
              <a:t>We can vote Up- or Down – resulting in </a:t>
            </a:r>
            <a:r>
              <a:rPr lang="de-DE" b="1" dirty="0"/>
              <a:t>a cumulative Karma</a:t>
            </a:r>
            <a:r>
              <a:rPr lang="de-DE" b="0" dirty="0"/>
              <a:t> Score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de-DE" dirty="0"/>
              <a:t>(#) WHY?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de-DE" b="1" dirty="0"/>
              <a:t>1. Dataset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de-DE" b="1" dirty="0"/>
              <a:t>2. DE</a:t>
            </a:r>
            <a:r>
              <a:rPr lang="de-DE" dirty="0"/>
              <a:t>: birth, </a:t>
            </a:r>
            <a:r>
              <a:rPr lang="de-DE" b="1" dirty="0"/>
              <a:t>largest</a:t>
            </a:r>
            <a:r>
              <a:rPr lang="de-DE" dirty="0"/>
              <a:t> user base</a:t>
            </a:r>
            <a:br>
              <a:rPr lang="de-DE" dirty="0"/>
            </a:br>
            <a:r>
              <a:rPr lang="de-DE" b="1" dirty="0"/>
              <a:t>3. SA:</a:t>
            </a:r>
            <a:r>
              <a:rPr lang="de-DE" dirty="0"/>
              <a:t> </a:t>
            </a:r>
            <a:r>
              <a:rPr lang="de-DE" b="1" dirty="0"/>
              <a:t>second largest</a:t>
            </a:r>
            <a:r>
              <a:rPr lang="de-DE" dirty="0"/>
              <a:t> user base 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de-DE" dirty="0"/>
              <a:t>          &amp; a </a:t>
            </a:r>
            <a:r>
              <a:rPr lang="de-DE" b="1" dirty="0"/>
              <a:t>spatially very different region 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de-DE" b="1" dirty="0"/>
              <a:t>                                   </a:t>
            </a:r>
            <a:r>
              <a:rPr lang="de-DE" dirty="0"/>
              <a:t>(and different culture)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de-DE" dirty="0"/>
              <a:t>(#) Jodel is perfect: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de-DE" dirty="0"/>
              <a:t>- 2 countries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de-DE" dirty="0"/>
              <a:t>- Hundreds of independent communities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de-DE" dirty="0"/>
              <a:t>(#) Our Goal: </a:t>
            </a:r>
            <a:r>
              <a:rPr lang="de-DE" b="1" dirty="0"/>
              <a:t>Systematic Behavioral Differences </a:t>
            </a:r>
            <a:r>
              <a:rPr lang="de-DE" b="0" dirty="0"/>
              <a:t>– or </a:t>
            </a:r>
            <a:r>
              <a:rPr lang="de-DE" b="1" dirty="0"/>
              <a:t>invariant Similarities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b="0" dirty="0"/>
              <a:t>(#)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de-DE" dirty="0"/>
          </a:p>
          <a:p>
            <a:pPr marL="0" lv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46BCD-1D24-4C05-B50A-FBDABA9A089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140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(#) </a:t>
            </a:r>
            <a:r>
              <a:rPr lang="en-US" b="1" dirty="0"/>
              <a:t>Ground Truth META </a:t>
            </a:r>
            <a:r>
              <a:rPr lang="en-US" dirty="0"/>
              <a:t>data</a:t>
            </a:r>
          </a:p>
          <a:p>
            <a:r>
              <a:rPr lang="en-US" b="0" dirty="0"/>
              <a:t>(#) </a:t>
            </a:r>
            <a:r>
              <a:rPr lang="en-US" dirty="0"/>
              <a:t>Now, we look into </a:t>
            </a:r>
            <a:r>
              <a:rPr lang="en-US" b="1" dirty="0"/>
              <a:t>development over time</a:t>
            </a:r>
            <a:r>
              <a:rPr lang="en-US" dirty="0"/>
              <a:t>.</a:t>
            </a:r>
          </a:p>
          <a:p>
            <a:r>
              <a:rPr lang="en-US" b="1" dirty="0"/>
              <a:t>     DE </a:t>
            </a:r>
            <a:r>
              <a:rPr lang="en-US" dirty="0"/>
              <a:t>first</a:t>
            </a:r>
          </a:p>
          <a:p>
            <a:r>
              <a:rPr lang="en-US" b="0" dirty="0"/>
              <a:t>(#) </a:t>
            </a:r>
            <a:r>
              <a:rPr lang="en-US" b="1" dirty="0"/>
              <a:t>Organic </a:t>
            </a:r>
            <a:r>
              <a:rPr lang="en-US" dirty="0"/>
              <a:t>Growth</a:t>
            </a:r>
          </a:p>
          <a:p>
            <a:r>
              <a:rPr lang="en-US" b="0" dirty="0"/>
              <a:t>(#) </a:t>
            </a:r>
            <a:r>
              <a:rPr lang="en-US" b="1" dirty="0"/>
              <a:t>SA</a:t>
            </a:r>
          </a:p>
          <a:p>
            <a:r>
              <a:rPr lang="en-US" b="0" dirty="0"/>
              <a:t>     Only really started in </a:t>
            </a:r>
            <a:r>
              <a:rPr lang="en-US" b="1" dirty="0"/>
              <a:t>Mid March 2017</a:t>
            </a:r>
          </a:p>
          <a:p>
            <a:r>
              <a:rPr lang="en-US" b="0" dirty="0"/>
              <a:t>(#) </a:t>
            </a:r>
            <a:r>
              <a:rPr lang="en-US" b="1" dirty="0"/>
              <a:t>But </a:t>
            </a:r>
            <a:r>
              <a:rPr lang="en-US" b="0" dirty="0"/>
              <a:t>what happened here? - </a:t>
            </a:r>
            <a:r>
              <a:rPr lang="en-US" b="1" dirty="0"/>
              <a:t>Sigmoid kick-start</a:t>
            </a:r>
          </a:p>
          <a:p>
            <a:r>
              <a:rPr lang="en-US" dirty="0"/>
              <a:t>   -- we SUSPECT </a:t>
            </a:r>
            <a:r>
              <a:rPr lang="en-US" dirty="0" err="1"/>
              <a:t>Jodel</a:t>
            </a:r>
            <a:r>
              <a:rPr lang="en-US" dirty="0"/>
              <a:t> went </a:t>
            </a:r>
            <a:r>
              <a:rPr lang="en-US" b="1" dirty="0"/>
              <a:t>viral on Social Media </a:t>
            </a:r>
          </a:p>
          <a:p>
            <a:r>
              <a:rPr lang="en-US" dirty="0"/>
              <a:t>  --- that is another paper</a:t>
            </a:r>
          </a:p>
          <a:p>
            <a:r>
              <a:rPr lang="en-US" b="0" dirty="0"/>
              <a:t>(#) </a:t>
            </a:r>
            <a:r>
              <a:rPr lang="en-US" b="1" dirty="0"/>
              <a:t>Partitioning </a:t>
            </a:r>
          </a:p>
          <a:p>
            <a:r>
              <a:rPr lang="en-US" b="0" dirty="0"/>
              <a:t>(#) </a:t>
            </a:r>
            <a:r>
              <a:rPr lang="en-US" b="1" dirty="0"/>
              <a:t>By Country</a:t>
            </a:r>
          </a:p>
          <a:p>
            <a:r>
              <a:rPr lang="en-US" b="0" dirty="0"/>
              <a:t>(#) </a:t>
            </a:r>
            <a:r>
              <a:rPr lang="en-US" b="1" dirty="0"/>
              <a:t>By Time: Independent </a:t>
            </a:r>
            <a:r>
              <a:rPr lang="en-US" dirty="0"/>
              <a:t>time frames each </a:t>
            </a:r>
            <a:r>
              <a:rPr lang="en-US" b="1" dirty="0"/>
              <a:t>6 month</a:t>
            </a:r>
            <a:r>
              <a:rPr lang="en-US" b="0" dirty="0"/>
              <a:t>, </a:t>
            </a:r>
          </a:p>
          <a:p>
            <a:r>
              <a:rPr lang="en-US" dirty="0"/>
              <a:t>     we have </a:t>
            </a:r>
            <a:r>
              <a:rPr lang="en-US" b="1" dirty="0"/>
              <a:t>interactions linked to </a:t>
            </a:r>
            <a:r>
              <a:rPr lang="en-US" b="1" dirty="0" err="1"/>
              <a:t>communitíes</a:t>
            </a:r>
            <a:endParaRPr lang="en-US" b="1" dirty="0"/>
          </a:p>
          <a:p>
            <a:r>
              <a:rPr lang="en-US" b="0" dirty="0"/>
              <a:t>(#) </a:t>
            </a:r>
            <a:r>
              <a:rPr lang="en-US" dirty="0"/>
              <a:t>we </a:t>
            </a:r>
            <a:r>
              <a:rPr lang="en-US" b="1" dirty="0"/>
              <a:t>dissect this further </a:t>
            </a:r>
            <a:r>
              <a:rPr lang="en-US" dirty="0"/>
              <a:t>by </a:t>
            </a:r>
            <a:r>
              <a:rPr lang="en-US" b="1" dirty="0"/>
              <a:t>activity volume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dirty="0"/>
              <a:t>(#) We </a:t>
            </a:r>
            <a:r>
              <a:rPr lang="de-DE" b="1" dirty="0"/>
              <a:t>continue </a:t>
            </a:r>
            <a:r>
              <a:rPr lang="de-DE" b="0" dirty="0"/>
              <a:t>with a </a:t>
            </a:r>
            <a:r>
              <a:rPr lang="de-DE" b="1" dirty="0"/>
              <a:t>User Perspective – </a:t>
            </a:r>
            <a:r>
              <a:rPr lang="de-DE" b="0" dirty="0"/>
              <a:t>and their </a:t>
            </a:r>
            <a:r>
              <a:rPr lang="de-DE" b="1" dirty="0"/>
              <a:t>interactions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46BCD-1D24-4C05-B50A-FBDABA9A089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743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(#) </a:t>
            </a:r>
            <a:r>
              <a:rPr lang="en-GB" b="1" dirty="0"/>
              <a:t>CDF interactions per user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      within </a:t>
            </a:r>
            <a:r>
              <a:rPr lang="en-GB" b="1" dirty="0"/>
              <a:t>Independent time partitions</a:t>
            </a:r>
            <a:r>
              <a:rPr lang="en-GB" dirty="0"/>
              <a:t>!</a:t>
            </a:r>
          </a:p>
          <a:p>
            <a:r>
              <a:rPr lang="en-US" b="0" dirty="0"/>
              <a:t>(#) </a:t>
            </a:r>
            <a:r>
              <a:rPr lang="en-GB" b="0" dirty="0"/>
              <a:t>60% only 100 interaction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/>
              <a:t> --- Most users only </a:t>
            </a:r>
            <a:r>
              <a:rPr lang="en-GB" b="1" dirty="0"/>
              <a:t>Casual Use</a:t>
            </a:r>
            <a:endParaRPr lang="en-GB" dirty="0"/>
          </a:p>
          <a:p>
            <a:r>
              <a:rPr lang="en-US" b="0" dirty="0"/>
              <a:t>(#)</a:t>
            </a:r>
            <a:r>
              <a:rPr lang="en-GB" b="0" dirty="0"/>
              <a:t> </a:t>
            </a:r>
            <a:r>
              <a:rPr lang="en-GB" b="1" dirty="0" err="1"/>
              <a:t>Disributions</a:t>
            </a:r>
            <a:r>
              <a:rPr lang="en-GB" b="1" dirty="0"/>
              <a:t> </a:t>
            </a:r>
            <a:r>
              <a:rPr lang="en-GB" dirty="0"/>
              <a:t>only </a:t>
            </a:r>
            <a:r>
              <a:rPr lang="en-GB" b="1" dirty="0"/>
              <a:t>shifted</a:t>
            </a:r>
            <a:r>
              <a:rPr lang="en-GB" dirty="0"/>
              <a:t> within </a:t>
            </a:r>
            <a:r>
              <a:rPr lang="en-GB" b="1" dirty="0"/>
              <a:t>x-log space</a:t>
            </a:r>
            <a:r>
              <a:rPr lang="en-GB" dirty="0"/>
              <a:t>.</a:t>
            </a:r>
          </a:p>
          <a:p>
            <a:r>
              <a:rPr lang="en-GB" b="1" dirty="0"/>
              <a:t>      Power Law.</a:t>
            </a:r>
          </a:p>
          <a:p>
            <a:r>
              <a:rPr lang="en-GB" dirty="0"/>
              <a:t>      SA1 = Outlier</a:t>
            </a:r>
          </a:p>
          <a:p>
            <a:r>
              <a:rPr lang="en-US" b="0" dirty="0"/>
              <a:t>(#) </a:t>
            </a:r>
            <a:r>
              <a:rPr lang="en-GB" dirty="0"/>
              <a:t>Do they do the same?</a:t>
            </a:r>
          </a:p>
          <a:p>
            <a:r>
              <a:rPr lang="en-US" b="0" dirty="0"/>
              <a:t>(#) </a:t>
            </a:r>
            <a:r>
              <a:rPr lang="en-GB" dirty="0"/>
              <a:t>We </a:t>
            </a:r>
            <a:r>
              <a:rPr lang="en-GB" b="1" dirty="0"/>
              <a:t>detail </a:t>
            </a:r>
            <a:r>
              <a:rPr lang="en-GB" b="0" dirty="0"/>
              <a:t>this in a boxplots by </a:t>
            </a:r>
            <a:r>
              <a:rPr lang="en-GB" b="1" dirty="0"/>
              <a:t>interaction type</a:t>
            </a:r>
            <a:r>
              <a:rPr lang="en-GB" dirty="0"/>
              <a:t>  - </a:t>
            </a:r>
            <a:r>
              <a:rPr lang="en-GB" b="1" dirty="0"/>
              <a:t>again per user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dirty="0"/>
              <a:t>Content creation -  Thread &amp; Reply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dirty="0"/>
              <a:t>Voting                 -   Up       &amp; Down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(#) as follows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    </a:t>
            </a:r>
            <a:r>
              <a:rPr lang="en-US" b="1" dirty="0"/>
              <a:t>gradual increase</a:t>
            </a:r>
            <a:r>
              <a:rPr lang="en-US" b="0" dirty="0"/>
              <a:t> over time </a:t>
            </a:r>
            <a:r>
              <a:rPr lang="en-US" b="1" dirty="0"/>
              <a:t>for DE</a:t>
            </a:r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(#)</a:t>
            </a:r>
            <a:r>
              <a:rPr lang="en-GB" b="0" dirty="0"/>
              <a:t> </a:t>
            </a:r>
            <a:r>
              <a:rPr lang="en-GB" dirty="0"/>
              <a:t>As can be seen </a:t>
            </a:r>
          </a:p>
          <a:p>
            <a:r>
              <a:rPr lang="en-GB" dirty="0"/>
              <a:t>   there are </a:t>
            </a:r>
            <a:r>
              <a:rPr lang="en-GB" b="1" dirty="0"/>
              <a:t>significant deltas in log space</a:t>
            </a:r>
          </a:p>
          <a:p>
            <a:r>
              <a:rPr lang="en-GB" b="0" dirty="0"/>
              <a:t>   So, the </a:t>
            </a:r>
            <a:r>
              <a:rPr lang="en-GB" b="1" dirty="0"/>
              <a:t>apparent answer </a:t>
            </a:r>
            <a:r>
              <a:rPr lang="en-GB" b="0" dirty="0"/>
              <a:t>is </a:t>
            </a:r>
            <a:r>
              <a:rPr lang="en-GB" dirty="0"/>
              <a:t>sort of </a:t>
            </a:r>
            <a:r>
              <a:rPr lang="en-GB" b="1" dirty="0"/>
              <a:t>NO</a:t>
            </a:r>
            <a:r>
              <a:rPr lang="en-GB" dirty="0"/>
              <a:t>!</a:t>
            </a:r>
          </a:p>
          <a:p>
            <a:r>
              <a:rPr lang="en-GB" dirty="0"/>
              <a:t>(WAIT 5 seconds)</a:t>
            </a:r>
          </a:p>
          <a:p>
            <a:r>
              <a:rPr lang="en-GB" b="1" dirty="0"/>
              <a:t>Why? – We don’t know</a:t>
            </a:r>
            <a:r>
              <a:rPr lang="en-GB" dirty="0"/>
              <a:t>. </a:t>
            </a:r>
          </a:p>
          <a:p>
            <a:r>
              <a:rPr lang="en-GB" dirty="0"/>
              <a:t>  That’s the neat part of </a:t>
            </a:r>
            <a:r>
              <a:rPr lang="en-GB" b="1" dirty="0"/>
              <a:t>Future Work</a:t>
            </a:r>
          </a:p>
          <a:p>
            <a:r>
              <a:rPr lang="en-GB" dirty="0"/>
              <a:t>  But if you talk to people </a:t>
            </a:r>
          </a:p>
          <a:p>
            <a:r>
              <a:rPr lang="en-GB" dirty="0"/>
              <a:t>                     from any MENA country, </a:t>
            </a:r>
          </a:p>
          <a:p>
            <a:r>
              <a:rPr lang="en-GB" dirty="0"/>
              <a:t>                     they confirm this finding.</a:t>
            </a:r>
          </a:p>
          <a:p>
            <a:endParaRPr lang="en-GB" dirty="0"/>
          </a:p>
          <a:p>
            <a:r>
              <a:rPr lang="en-GB" dirty="0"/>
              <a:t>But </a:t>
            </a:r>
            <a:r>
              <a:rPr lang="en-GB" b="1" dirty="0"/>
              <a:t>more importantly,</a:t>
            </a:r>
            <a:r>
              <a:rPr lang="en-GB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dirty="0"/>
              <a:t>(#)</a:t>
            </a:r>
            <a:r>
              <a:rPr lang="en-GB" b="0" dirty="0"/>
              <a:t> </a:t>
            </a:r>
            <a:r>
              <a:rPr lang="en-GB" dirty="0"/>
              <a:t>We will outline </a:t>
            </a:r>
            <a:r>
              <a:rPr lang="en-GB" b="1" dirty="0"/>
              <a:t>implications</a:t>
            </a:r>
            <a:r>
              <a:rPr lang="en-GB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     for the </a:t>
            </a:r>
            <a:r>
              <a:rPr lang="en-GB" b="1" dirty="0"/>
              <a:t>very same platform properties next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46BCD-1D24-4C05-B50A-FBDABA9A089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2600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They </a:t>
            </a:r>
            <a:r>
              <a:rPr lang="de-DE" b="1" dirty="0"/>
              <a:t>are manifold.</a:t>
            </a:r>
          </a:p>
          <a:p>
            <a:endParaRPr lang="de-DE" dirty="0"/>
          </a:p>
          <a:p>
            <a:r>
              <a:rPr lang="de-DE" dirty="0"/>
              <a:t>What we can say:</a:t>
            </a:r>
          </a:p>
          <a:p>
            <a:r>
              <a:rPr lang="de-DE" dirty="0"/>
              <a:t>The </a:t>
            </a:r>
            <a:r>
              <a:rPr lang="de-DE" b="1" dirty="0"/>
              <a:t>platform builds</a:t>
            </a:r>
            <a:r>
              <a:rPr lang="de-DE" dirty="0"/>
              <a:t> upon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1" dirty="0"/>
              <a:t>Content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1" dirty="0"/>
              <a:t>Voting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b="0" dirty="0"/>
              <a:t>Along with them, </a:t>
            </a:r>
            <a:r>
              <a:rPr lang="de-DE" b="1" dirty="0"/>
              <a:t>many other aspects</a:t>
            </a:r>
            <a:r>
              <a:rPr lang="de-DE" b="0" dirty="0"/>
              <a:t> are </a:t>
            </a:r>
            <a:r>
              <a:rPr lang="de-DE" b="1" dirty="0"/>
              <a:t>of interest</a:t>
            </a:r>
          </a:p>
          <a:p>
            <a:r>
              <a:rPr lang="de-DE" b="1" dirty="0"/>
              <a:t>All </a:t>
            </a:r>
            <a:r>
              <a:rPr lang="de-DE" b="0" dirty="0"/>
              <a:t>makes up for the </a:t>
            </a:r>
            <a:r>
              <a:rPr lang="de-DE" b="1" dirty="0"/>
              <a:t>ultimate user experience</a:t>
            </a:r>
            <a:r>
              <a:rPr lang="de-DE" b="0" dirty="0"/>
              <a:t> </a:t>
            </a:r>
          </a:p>
          <a:p>
            <a:r>
              <a:rPr lang="de-DE" b="0" dirty="0"/>
              <a:t>being </a:t>
            </a:r>
            <a:r>
              <a:rPr lang="de-DE" b="1" dirty="0"/>
              <a:t>part of existing &amp; future research</a:t>
            </a:r>
          </a:p>
          <a:p>
            <a:r>
              <a:rPr lang="de-DE" b="1" dirty="0"/>
              <a:t>--- </a:t>
            </a:r>
            <a:r>
              <a:rPr lang="de-DE" b="0" dirty="0"/>
              <a:t>to be honest: </a:t>
            </a:r>
          </a:p>
          <a:p>
            <a:r>
              <a:rPr lang="de-DE" b="0" dirty="0"/>
              <a:t>    </a:t>
            </a:r>
            <a:r>
              <a:rPr lang="de-DE" b="1" dirty="0"/>
              <a:t>our SHORT paper </a:t>
            </a:r>
            <a:r>
              <a:rPr lang="de-DE" b="0" dirty="0"/>
              <a:t>only </a:t>
            </a:r>
            <a:r>
              <a:rPr lang="de-DE" b="1" dirty="0"/>
              <a:t>scratches </a:t>
            </a:r>
            <a:r>
              <a:rPr lang="de-DE" b="0" dirty="0"/>
              <a:t>the </a:t>
            </a:r>
            <a:r>
              <a:rPr lang="de-DE" b="1" dirty="0"/>
              <a:t>surface</a:t>
            </a:r>
          </a:p>
          <a:p>
            <a:r>
              <a:rPr lang="de-DE" b="0" dirty="0"/>
              <a:t>(#) As we have observed </a:t>
            </a:r>
            <a:r>
              <a:rPr lang="de-DE" b="1" dirty="0"/>
              <a:t>a major shift</a:t>
            </a:r>
            <a:r>
              <a:rPr lang="de-DE" b="0" dirty="0"/>
              <a:t> in </a:t>
            </a:r>
            <a:r>
              <a:rPr lang="de-DE" b="1" dirty="0"/>
              <a:t>user attention.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dirty="0"/>
              <a:t>(#) We will </a:t>
            </a:r>
            <a:r>
              <a:rPr lang="de-DE" b="1" dirty="0"/>
              <a:t>fous </a:t>
            </a:r>
            <a:r>
              <a:rPr lang="de-DE" b="0" dirty="0"/>
              <a:t>on </a:t>
            </a:r>
            <a:r>
              <a:rPr lang="de-DE" b="1" dirty="0"/>
              <a:t>Voting </a:t>
            </a:r>
            <a:r>
              <a:rPr lang="de-DE" b="0" dirty="0"/>
              <a:t>for now.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="0" dirty="0"/>
          </a:p>
          <a:p>
            <a:endParaRPr lang="de-DE" b="1" dirty="0"/>
          </a:p>
          <a:p>
            <a:endParaRPr lang="de-DE" b="1" dirty="0"/>
          </a:p>
          <a:p>
            <a:endParaRPr lang="en-DE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46BCD-1D24-4C05-B50A-FBDABA9A089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329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For that, let‘s look into </a:t>
            </a:r>
            <a:r>
              <a:rPr lang="de-DE" b="1" dirty="0"/>
              <a:t>up and downvotes per thread</a:t>
            </a:r>
          </a:p>
          <a:p>
            <a:r>
              <a:rPr lang="de-DE" b="0" dirty="0"/>
              <a:t>(#) which are as follows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dirty="0"/>
              <a:t>(#) </a:t>
            </a:r>
            <a:r>
              <a:rPr lang="de-DE" dirty="0"/>
              <a:t>Due to lack of volume, </a:t>
            </a:r>
          </a:p>
          <a:p>
            <a:r>
              <a:rPr lang="de-DE" b="1" dirty="0"/>
              <a:t>  SA posts receive far less votes</a:t>
            </a:r>
            <a:endParaRPr lang="de-DE" b="0" dirty="0"/>
          </a:p>
          <a:p>
            <a:r>
              <a:rPr lang="de-DE" b="0" dirty="0"/>
              <a:t>  In comparison to 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dirty="0"/>
              <a:t>(#) But what are the </a:t>
            </a:r>
            <a:r>
              <a:rPr lang="de-DE" b="1" dirty="0"/>
              <a:t>implications?</a:t>
            </a:r>
          </a:p>
          <a:p>
            <a:r>
              <a:rPr lang="de-DE" b="0" dirty="0"/>
              <a:t>    </a:t>
            </a:r>
            <a:r>
              <a:rPr lang="de-DE" b="0" dirty="0">
                <a:sym typeface="Wingdings" panose="05000000000000000000" pitchFamily="2" charset="2"/>
              </a:rPr>
              <a:t></a:t>
            </a:r>
            <a:r>
              <a:rPr lang="de-DE" b="0" dirty="0"/>
              <a:t> how does this </a:t>
            </a:r>
            <a:r>
              <a:rPr lang="de-DE" b="1" dirty="0"/>
              <a:t>translate into cumulative scores</a:t>
            </a:r>
            <a:r>
              <a:rPr lang="de-DE" b="0" dirty="0"/>
              <a:t>?</a:t>
            </a:r>
          </a:p>
          <a:p>
            <a:r>
              <a:rPr lang="de-DE" b="0" dirty="0"/>
              <a:t>          that dictate </a:t>
            </a:r>
            <a:r>
              <a:rPr lang="de-DE" b="1" dirty="0"/>
              <a:t>in-app </a:t>
            </a:r>
            <a:r>
              <a:rPr lang="de-DE" b="0" dirty="0"/>
              <a:t>content </a:t>
            </a:r>
            <a:r>
              <a:rPr lang="de-DE" b="1" dirty="0"/>
              <a:t>presentation</a:t>
            </a:r>
          </a:p>
          <a:p>
            <a:r>
              <a:rPr lang="de-DE" b="0" dirty="0"/>
              <a:t>(#) We show a </a:t>
            </a:r>
            <a:r>
              <a:rPr lang="de-DE" b="1" dirty="0"/>
              <a:t>CDF</a:t>
            </a:r>
            <a:r>
              <a:rPr lang="de-DE" b="0" dirty="0"/>
              <a:t> of the </a:t>
            </a:r>
            <a:r>
              <a:rPr lang="de-DE" b="1" dirty="0"/>
              <a:t>resulting scores per post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dirty="0"/>
              <a:t>There are </a:t>
            </a:r>
            <a:r>
              <a:rPr lang="de-DE" b="1" dirty="0"/>
              <a:t>huge differences</a:t>
            </a:r>
            <a:r>
              <a:rPr lang="de-DE" b="0" dirty="0"/>
              <a:t> for </a:t>
            </a:r>
          </a:p>
          <a:p>
            <a:r>
              <a:rPr lang="de-DE" b="0" dirty="0"/>
              <a:t>(#) </a:t>
            </a:r>
            <a:r>
              <a:rPr lang="de-DE" b="1" dirty="0"/>
              <a:t>SA</a:t>
            </a:r>
            <a:r>
              <a:rPr lang="de-DE" b="0" dirty="0"/>
              <a:t> has </a:t>
            </a:r>
            <a:r>
              <a:rPr lang="de-DE" b="1" dirty="0"/>
              <a:t>LESS Outvoted </a:t>
            </a:r>
            <a:r>
              <a:rPr lang="de-DE" b="0" dirty="0"/>
              <a:t>Content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b="0" dirty="0">
                <a:sym typeface="Wingdings" panose="05000000000000000000" pitchFamily="2" charset="2"/>
              </a:rPr>
              <a:t>      </a:t>
            </a:r>
            <a:r>
              <a:rPr lang="de-DE" b="1" dirty="0">
                <a:sym typeface="Wingdings" panose="05000000000000000000" pitchFamily="2" charset="2"/>
              </a:rPr>
              <a:t>Distributed Moderation</a:t>
            </a:r>
            <a:r>
              <a:rPr lang="de-DE" b="0" dirty="0">
                <a:sym typeface="Wingdings" panose="05000000000000000000" pitchFamily="2" charset="2"/>
              </a:rPr>
              <a:t> may suffer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b="0" dirty="0"/>
              <a:t>(#) </a:t>
            </a:r>
            <a:r>
              <a:rPr lang="de-DE" b="1" dirty="0"/>
              <a:t>DE </a:t>
            </a:r>
            <a:r>
              <a:rPr lang="de-DE" b="0" dirty="0"/>
              <a:t>has much </a:t>
            </a:r>
            <a:r>
              <a:rPr lang="de-DE" b="1" dirty="0"/>
              <a:t>more posts</a:t>
            </a:r>
            <a:r>
              <a:rPr lang="de-DE" b="0" dirty="0"/>
              <a:t> with </a:t>
            </a:r>
            <a:r>
              <a:rPr lang="de-DE" b="1" dirty="0"/>
              <a:t>higher scores</a:t>
            </a:r>
            <a:r>
              <a:rPr lang="de-DE" b="0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b="0" dirty="0">
                <a:sym typeface="Wingdings" panose="05000000000000000000" pitchFamily="2" charset="2"/>
              </a:rPr>
              <a:t>         More positive content for user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b="0" dirty="0">
                <a:sym typeface="Wingdings" panose="05000000000000000000" pitchFamily="2" charset="2"/>
              </a:rPr>
              <a:t>            </a:t>
            </a:r>
            <a:r>
              <a:rPr lang="de-DE" b="1" dirty="0"/>
              <a:t>positive feedback loop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b="0" dirty="0"/>
              <a:t>--- there you go, two more paper ideas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46BCD-1D24-4C05-B50A-FBDABA9A089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963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In Summary</a:t>
            </a:r>
            <a:r>
              <a:rPr lang="en-GB" dirty="0"/>
              <a:t> What did we do?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dirty="0"/>
              <a:t>(#) </a:t>
            </a:r>
            <a:r>
              <a:rPr lang="en-GB" b="1" dirty="0"/>
              <a:t>Partition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/>
              <a:t>Country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/>
              <a:t>Time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0" dirty="0"/>
              <a:t>Activity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dirty="0"/>
              <a:t>(#) </a:t>
            </a:r>
            <a:r>
              <a:rPr lang="en-GB" b="1" dirty="0" err="1"/>
              <a:t>Analyze</a:t>
            </a:r>
            <a:r>
              <a:rPr lang="en-GB" b="1" dirty="0"/>
              <a:t> Data</a:t>
            </a:r>
          </a:p>
          <a:p>
            <a:r>
              <a:rPr lang="en-GB" b="0" dirty="0"/>
              <a:t>+ explore  </a:t>
            </a:r>
            <a:r>
              <a:rPr lang="en-GB" b="1" dirty="0"/>
              <a:t>structural implications</a:t>
            </a:r>
            <a:r>
              <a:rPr lang="en-GB" dirty="0"/>
              <a:t> </a:t>
            </a:r>
          </a:p>
          <a:p>
            <a:r>
              <a:rPr lang="en-GB" dirty="0"/>
              <a:t>                  on </a:t>
            </a:r>
            <a:r>
              <a:rPr lang="en-GB" b="1" dirty="0"/>
              <a:t>user experience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Largely the Same</a:t>
            </a:r>
            <a:r>
              <a:rPr lang="en-GB" dirty="0"/>
              <a:t> for IN COUNTRY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BUT Differences</a:t>
            </a:r>
            <a:r>
              <a:rPr lang="en-GB" dirty="0"/>
              <a:t> CROSS COUNTRY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b="0" dirty="0"/>
              <a:t>(#) </a:t>
            </a:r>
            <a:r>
              <a:rPr lang="en-GB" dirty="0"/>
              <a:t>We </a:t>
            </a:r>
            <a:r>
              <a:rPr lang="en-GB" b="1" dirty="0"/>
              <a:t>presume </a:t>
            </a:r>
            <a:r>
              <a:rPr lang="en-GB" dirty="0"/>
              <a:t>a </a:t>
            </a:r>
            <a:r>
              <a:rPr lang="en-GB" b="1" dirty="0"/>
              <a:t>CULTURAL difference in Social Media Usage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That is </a:t>
            </a:r>
            <a:r>
              <a:rPr lang="en-GB" b="1" dirty="0"/>
              <a:t>often neglected </a:t>
            </a:r>
            <a:r>
              <a:rPr lang="en-GB" dirty="0"/>
              <a:t>by other research as of today.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b="0" dirty="0"/>
              <a:t>(#) </a:t>
            </a:r>
            <a:r>
              <a:rPr lang="en-GB" dirty="0"/>
              <a:t>What remains terms of a Measurement Conference? </a:t>
            </a:r>
            <a:r>
              <a:rPr lang="en-GB" b="1" dirty="0"/>
              <a:t>Vantage Points matter</a:t>
            </a:r>
            <a:r>
              <a:rPr lang="en-GB" dirty="0"/>
              <a:t>!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(#)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46BCD-1D24-4C05-B50A-FBDABA9A089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760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 </a:t>
            </a:r>
            <a:r>
              <a:rPr lang="en-GB" b="1" dirty="0"/>
              <a:t>hope </a:t>
            </a:r>
            <a:r>
              <a:rPr lang="en-GB" dirty="0"/>
              <a:t>you </a:t>
            </a:r>
            <a:r>
              <a:rPr lang="en-GB" b="1" dirty="0"/>
              <a:t>enjoyed this talk</a:t>
            </a:r>
          </a:p>
          <a:p>
            <a:endParaRPr lang="en-GB" b="1" dirty="0"/>
          </a:p>
          <a:p>
            <a:r>
              <a:rPr lang="en-GB" b="1" dirty="0"/>
              <a:t>Check Out the Paper</a:t>
            </a:r>
            <a:r>
              <a:rPr lang="en-GB" dirty="0"/>
              <a:t> for more</a:t>
            </a:r>
          </a:p>
          <a:p>
            <a:r>
              <a:rPr lang="en-GB" dirty="0"/>
              <a:t>or </a:t>
            </a:r>
            <a:r>
              <a:rPr lang="en-GB" b="1" dirty="0"/>
              <a:t>talk to me </a:t>
            </a:r>
            <a:r>
              <a:rPr lang="en-GB" dirty="0"/>
              <a:t>later on</a:t>
            </a:r>
          </a:p>
          <a:p>
            <a:endParaRPr lang="en-GB" b="0" dirty="0"/>
          </a:p>
          <a:p>
            <a:r>
              <a:rPr lang="en-GB" b="1" dirty="0"/>
              <a:t>if interested</a:t>
            </a:r>
            <a:r>
              <a:rPr lang="en-GB" b="0" dirty="0"/>
              <a:t> in this topic</a:t>
            </a:r>
            <a:r>
              <a:rPr lang="en-GB" dirty="0"/>
              <a:t>, checkout </a:t>
            </a:r>
            <a:r>
              <a:rPr lang="en-GB" b="1" dirty="0"/>
              <a:t>my website </a:t>
            </a:r>
            <a:r>
              <a:rPr lang="en-GB" dirty="0"/>
              <a:t>as well</a:t>
            </a:r>
          </a:p>
          <a:p>
            <a:endParaRPr lang="en-GB" dirty="0"/>
          </a:p>
          <a:p>
            <a:r>
              <a:rPr lang="en-GB" dirty="0"/>
              <a:t>Thanks.</a:t>
            </a:r>
          </a:p>
          <a:p>
            <a:r>
              <a:rPr lang="en-GB" dirty="0"/>
              <a:t>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46BCD-1D24-4C05-B50A-FBDABA9A089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6151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META data</a:t>
            </a:r>
          </a:p>
          <a:p>
            <a:endParaRPr lang="en-US" dirty="0"/>
          </a:p>
          <a:p>
            <a:r>
              <a:rPr lang="en-US" dirty="0"/>
              <a:t>Independent time frames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46BCD-1D24-4C05-B50A-FBDABA9A089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460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 descr="keyvisual">
            <a:extLst>
              <a:ext uri="{FF2B5EF4-FFF2-40B4-BE49-F238E27FC236}">
                <a16:creationId xmlns:a16="http://schemas.microsoft.com/office/drawing/2014/main" id="{052F89C5-0E1E-4A80-9ADA-A1C0325A6E3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5137"/>
            <a:ext cx="4038600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2520" y="1122363"/>
            <a:ext cx="8255000" cy="2387600"/>
          </a:xfrm>
        </p:spPr>
        <p:txBody>
          <a:bodyPr anchor="b"/>
          <a:lstStyle>
            <a:lvl1pPr algn="ctr"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2520" y="3602038"/>
            <a:ext cx="8255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4A44530-78E6-4570-A94D-BBAA5665E6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91360" y="6356350"/>
            <a:ext cx="797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GB" dirty="0"/>
              <a:t>Differences in Social Media Usage Exist </a:t>
            </a:r>
          </a:p>
          <a:p>
            <a:r>
              <a:rPr lang="en-GB" dirty="0"/>
              <a:t>Between Western and Middle-East Countries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513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E953950-1081-4D5B-B785-F40B369DE7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91360" y="6356350"/>
            <a:ext cx="797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GB" dirty="0"/>
              <a:t>Differences in Social Media Usage Exist </a:t>
            </a:r>
          </a:p>
          <a:p>
            <a:r>
              <a:rPr lang="en-GB" dirty="0"/>
              <a:t>Between Western and Middle-East Countries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236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keyvisual">
            <a:extLst>
              <a:ext uri="{FF2B5EF4-FFF2-40B4-BE49-F238E27FC236}">
                <a16:creationId xmlns:a16="http://schemas.microsoft.com/office/drawing/2014/main" id="{052F89C5-0E1E-4A80-9ADA-A1C0325A6E3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5137"/>
            <a:ext cx="4038600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3652520" y="1122363"/>
            <a:ext cx="8255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652520" y="3602038"/>
            <a:ext cx="8255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4F17FFF-A014-4841-A315-86EE4F8050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91360" y="6356350"/>
            <a:ext cx="797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GB" dirty="0"/>
              <a:t>Differences in Social Media Usage Exist </a:t>
            </a:r>
          </a:p>
          <a:p>
            <a:r>
              <a:rPr lang="en-GB" dirty="0"/>
              <a:t>Between Western and Middle-East Countries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663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12B2679-6268-405A-AC13-D44A403E9A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91360" y="6356350"/>
            <a:ext cx="797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GB" dirty="0"/>
              <a:t>Differences in Social Media Usage Exist </a:t>
            </a:r>
          </a:p>
          <a:p>
            <a:r>
              <a:rPr lang="en-GB" dirty="0"/>
              <a:t>Between Western and Middle-East Countries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460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8D983A7-885E-44D7-AA40-E03C332AA4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991360" y="6356350"/>
            <a:ext cx="797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GB" dirty="0"/>
              <a:t>Differences in Social Media Usage Exist </a:t>
            </a:r>
          </a:p>
          <a:p>
            <a:r>
              <a:rPr lang="en-GB" dirty="0"/>
              <a:t>Between Western and Middle-East Countries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962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324F50-B326-463F-9924-2242C99CB3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91360" y="6356350"/>
            <a:ext cx="797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GB" dirty="0"/>
              <a:t>Differences in Social Media Usage Exist </a:t>
            </a:r>
          </a:p>
          <a:p>
            <a:r>
              <a:rPr lang="en-GB" dirty="0"/>
              <a:t>Between Western and Middle-East Countries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297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9909514-4893-4129-9224-68F2825ED7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91360" y="6356350"/>
            <a:ext cx="797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GB" dirty="0"/>
              <a:t>Differences in Social Media Usage Exist </a:t>
            </a:r>
          </a:p>
          <a:p>
            <a:r>
              <a:rPr lang="en-GB" dirty="0"/>
              <a:t>Between Western and Middle-East Countries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711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t">
            <a:normAutofit/>
          </a:bodyPr>
          <a:lstStyle>
            <a:lvl1pPr>
              <a:defRPr sz="4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8DAA86E-4271-40D9-A07F-45EF966FDD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91360" y="6356350"/>
            <a:ext cx="797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GB" dirty="0"/>
              <a:t>Differences in Social Media Usage Exist </a:t>
            </a:r>
          </a:p>
          <a:p>
            <a:r>
              <a:rPr lang="en-GB" dirty="0"/>
              <a:t>Between Western and Middle-East Countries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920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t">
            <a:normAutofit/>
          </a:bodyPr>
          <a:lstStyle>
            <a:lvl1pPr>
              <a:defRPr sz="4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2F6D47D-F2EB-4D38-AC31-486349ABEF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91360" y="6356350"/>
            <a:ext cx="797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GB" dirty="0"/>
              <a:t>Differences in Social Media Usage Exist </a:t>
            </a:r>
          </a:p>
          <a:p>
            <a:r>
              <a:rPr lang="en-GB" dirty="0"/>
              <a:t>Between Western and Middle-East Countries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186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1360" y="6356350"/>
            <a:ext cx="797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GB" dirty="0"/>
              <a:t>Differences in Social Media Usage Exist </a:t>
            </a:r>
          </a:p>
          <a:p>
            <a:r>
              <a:rPr lang="en-GB" dirty="0"/>
              <a:t>Between Western and Middle-East Countries</a:t>
            </a:r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524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47DBD9-63F7-4546-9F6A-2FCED254A13F}" type="slidenum">
              <a:rPr lang="en-US" smtClean="0">
                <a:solidFill>
                  <a:schemeClr val="bg1">
                    <a:lumMod val="50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Picture 2" descr="https://www-docs.b-tu.de/presse/public/Corporate_Design/Logo_BTUC-S/BTULogoStandardversionenglischSW.pn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45" y="6038770"/>
            <a:ext cx="2694029" cy="1000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 userDrawn="1"/>
        </p:nvCxnSpPr>
        <p:spPr>
          <a:xfrm>
            <a:off x="-111760" y="6253480"/>
            <a:ext cx="12369800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0342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5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27.pn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3.xml"/><Relationship Id="rId7" Type="http://schemas.microsoft.com/office/2007/relationships/hdphoto" Target="../media/hdphoto2.wdp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hyperlink" Target="https://h.reelfs.de/" TargetMode="Externa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80172" y="4429919"/>
            <a:ext cx="50584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u="sng" dirty="0">
                <a:solidFill>
                  <a:schemeClr val="bg1">
                    <a:lumMod val="50000"/>
                  </a:schemeClr>
                </a:solidFill>
              </a:rPr>
              <a:t>Jens </a:t>
            </a:r>
            <a:r>
              <a:rPr lang="en-DE" b="1" u="sng" dirty="0">
                <a:solidFill>
                  <a:schemeClr val="bg1">
                    <a:lumMod val="50000"/>
                  </a:schemeClr>
                </a:solidFill>
              </a:rPr>
              <a:t>Helge</a:t>
            </a:r>
            <a:r>
              <a:rPr lang="en-DE" u="sng" dirty="0">
                <a:solidFill>
                  <a:schemeClr val="bg1">
                    <a:lumMod val="50000"/>
                  </a:schemeClr>
                </a:solidFill>
              </a:rPr>
              <a:t> Reelfs</a:t>
            </a:r>
            <a:r>
              <a:rPr lang="en-DE" baseline="30000" dirty="0">
                <a:solidFill>
                  <a:schemeClr val="bg1">
                    <a:lumMod val="50000"/>
                  </a:schemeClr>
                </a:solidFill>
              </a:rPr>
              <a:t>†</a:t>
            </a:r>
            <a:r>
              <a:rPr lang="en-DE" dirty="0">
                <a:solidFill>
                  <a:schemeClr val="bg1">
                    <a:lumMod val="50000"/>
                  </a:schemeClr>
                </a:solidFill>
              </a:rPr>
              <a:t>, Oliver Hohlfeld</a:t>
            </a:r>
            <a:r>
              <a:rPr lang="en-DE" baseline="30000" dirty="0">
                <a:solidFill>
                  <a:schemeClr val="bg1">
                    <a:lumMod val="50000"/>
                  </a:schemeClr>
                </a:solidFill>
              </a:rPr>
              <a:t>†</a:t>
            </a:r>
            <a:r>
              <a:rPr lang="en-DE" dirty="0">
                <a:solidFill>
                  <a:schemeClr val="bg1">
                    <a:lumMod val="50000"/>
                  </a:schemeClr>
                </a:solidFill>
              </a:rPr>
              <a:t>, Niklas Henckell</a:t>
            </a:r>
            <a:r>
              <a:rPr lang="en-DE" baseline="30000" dirty="0">
                <a:solidFill>
                  <a:schemeClr val="bg1">
                    <a:lumMod val="50000"/>
                  </a:schemeClr>
                </a:solidFill>
              </a:rPr>
              <a:t>‡</a:t>
            </a:r>
          </a:p>
          <a:p>
            <a:endParaRPr lang="en-DE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DE" baseline="30000" dirty="0">
                <a:solidFill>
                  <a:schemeClr val="bg1">
                    <a:lumMod val="50000"/>
                  </a:schemeClr>
                </a:solidFill>
              </a:rPr>
              <a:t>†</a:t>
            </a:r>
            <a:r>
              <a:rPr lang="en-DE" dirty="0">
                <a:solidFill>
                  <a:schemeClr val="bg1">
                    <a:lumMod val="50000"/>
                  </a:schemeClr>
                </a:solidFill>
              </a:rPr>
              <a:t>Brandenburg University of Technology</a:t>
            </a:r>
          </a:p>
          <a:p>
            <a:r>
              <a:rPr lang="en-DE" baseline="30000" dirty="0">
                <a:solidFill>
                  <a:schemeClr val="bg1">
                    <a:lumMod val="50000"/>
                  </a:schemeClr>
                </a:solidFill>
              </a:rPr>
              <a:t>‡</a:t>
            </a:r>
            <a:r>
              <a:rPr lang="en-DE" dirty="0">
                <a:solidFill>
                  <a:schemeClr val="bg1">
                    <a:lumMod val="50000"/>
                  </a:schemeClr>
                </a:solidFill>
              </a:rPr>
              <a:t>The Jodel Venture GmbH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Differences</a:t>
            </a:r>
            <a:br>
              <a:rPr lang="en-GB" dirty="0"/>
            </a:br>
            <a:r>
              <a:rPr lang="en-GB" dirty="0"/>
              <a:t>in Social Media Usage </a:t>
            </a:r>
            <a:endParaRPr lang="en-US" dirty="0"/>
          </a:p>
        </p:txBody>
      </p:sp>
      <p:pic>
        <p:nvPicPr>
          <p:cNvPr id="1028" name="Picture 4" descr="Jodel - Hyperlocal Commun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40" y="2182403"/>
            <a:ext cx="3092321" cy="2531838"/>
          </a:xfrm>
          <a:prstGeom prst="rect">
            <a:avLst/>
          </a:prstGeom>
          <a:noFill/>
          <a:effectLst>
            <a:glow rad="635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543099" y="6211669"/>
            <a:ext cx="45425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Passive and Active Measurements Conference</a:t>
            </a:r>
            <a:endParaRPr lang="en-DE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March</a:t>
            </a:r>
            <a:r>
              <a:rPr lang="en-DE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30</a:t>
            </a:r>
            <a:r>
              <a:rPr lang="en-DE" dirty="0">
                <a:solidFill>
                  <a:schemeClr val="bg1">
                    <a:lumMod val="50000"/>
                  </a:schemeClr>
                </a:solidFill>
              </a:rPr>
              <a:t>, 202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A072049B-F240-48D5-B018-B336C0189C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/>
              <a:t>Germany</a:t>
            </a:r>
            <a:r>
              <a:rPr lang="en-GB" dirty="0"/>
              <a:t> &amp; </a:t>
            </a:r>
            <a:r>
              <a:rPr lang="en-GB" b="1" dirty="0"/>
              <a:t>Saudi Arabia</a:t>
            </a:r>
            <a:r>
              <a:rPr lang="en-GB" dirty="0"/>
              <a:t> in the spotlight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557661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CDF" descr="Chart, line chart&#10;&#10;Description automatically generated">
            <a:extLst>
              <a:ext uri="{FF2B5EF4-FFF2-40B4-BE49-F238E27FC236}">
                <a16:creationId xmlns:a16="http://schemas.microsoft.com/office/drawing/2014/main" id="{E8FE2CD5-1203-4880-8BEB-78ECE82C4F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277" y="2540613"/>
            <a:ext cx="3346316" cy="25097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484020"/>
            <a:ext cx="10515600" cy="1325563"/>
          </a:xfrm>
        </p:spPr>
        <p:txBody>
          <a:bodyPr/>
          <a:lstStyle/>
          <a:p>
            <a:r>
              <a:rPr lang="en-DE" dirty="0"/>
              <a:t>Dataset</a:t>
            </a:r>
            <a:r>
              <a:rPr lang="en-GB" dirty="0"/>
              <a:t> &amp; Eval Backbone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15135"/>
            <a:ext cx="6491273" cy="4351338"/>
          </a:xfrm>
        </p:spPr>
        <p:txBody>
          <a:bodyPr>
            <a:normAutofit/>
          </a:bodyPr>
          <a:lstStyle/>
          <a:p>
            <a:r>
              <a:rPr lang="en-US" b="1" dirty="0"/>
              <a:t>Ground truth</a:t>
            </a:r>
            <a:r>
              <a:rPr lang="en-US" dirty="0"/>
              <a:t> information from operator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Natural </a:t>
            </a:r>
            <a:r>
              <a:rPr lang="en-US" b="1" dirty="0"/>
              <a:t>Partitioning</a:t>
            </a:r>
          </a:p>
          <a:p>
            <a:pPr lvl="1"/>
            <a:r>
              <a:rPr lang="en-US" dirty="0"/>
              <a:t>Country</a:t>
            </a:r>
          </a:p>
          <a:p>
            <a:pPr lvl="1"/>
            <a:r>
              <a:rPr lang="en-US" dirty="0"/>
              <a:t>Time</a:t>
            </a:r>
          </a:p>
          <a:p>
            <a:pPr lvl="1"/>
            <a:r>
              <a:rPr lang="en-US" dirty="0"/>
              <a:t>Activity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991360" y="6356350"/>
            <a:ext cx="7975600" cy="365125"/>
          </a:xfrm>
        </p:spPr>
        <p:txBody>
          <a:bodyPr/>
          <a:lstStyle/>
          <a:p>
            <a:r>
              <a:rPr lang="en-GB" dirty="0"/>
              <a:t>Differences in Social Media Usage Exist </a:t>
            </a:r>
          </a:p>
          <a:p>
            <a:r>
              <a:rPr lang="en-GB" dirty="0"/>
              <a:t>Between Western and Middle-East Countries</a:t>
            </a:r>
            <a:endParaRPr lang="en-US" dirty="0"/>
          </a:p>
        </p:txBody>
      </p:sp>
      <p:sp>
        <p:nvSpPr>
          <p:cNvPr id="7" name="img sources"/>
          <p:cNvSpPr txBox="1"/>
          <p:nvPr/>
        </p:nvSpPr>
        <p:spPr>
          <a:xfrm>
            <a:off x="9276787" y="-35755"/>
            <a:ext cx="2965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*https://en.wikipedia.org/wiki/Saudi_Arabia</a:t>
            </a:r>
          </a:p>
          <a:p>
            <a:pPr algn="r"/>
            <a:r>
              <a:rPr lang="en-US" sz="1200" dirty="0"/>
              <a:t>https://en.wikipedia.org/wiki/Germany</a:t>
            </a:r>
          </a:p>
          <a:p>
            <a:pPr marL="171450" indent="-171450" algn="r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grpSp>
        <p:nvGrpSpPr>
          <p:cNvPr id="15" name="SA">
            <a:extLst>
              <a:ext uri="{FF2B5EF4-FFF2-40B4-BE49-F238E27FC236}">
                <a16:creationId xmlns:a16="http://schemas.microsoft.com/office/drawing/2014/main" id="{33A476F8-DECB-498F-8B35-34568BC4D084}"/>
              </a:ext>
            </a:extLst>
          </p:cNvPr>
          <p:cNvGrpSpPr/>
          <p:nvPr/>
        </p:nvGrpSpPr>
        <p:grpSpPr>
          <a:xfrm>
            <a:off x="9948478" y="413096"/>
            <a:ext cx="1918706" cy="2024352"/>
            <a:chOff x="9653182" y="662968"/>
            <a:chExt cx="2383195" cy="2514416"/>
          </a:xfrm>
        </p:grpSpPr>
        <p:pic>
          <p:nvPicPr>
            <p:cNvPr id="5122" name="Picture 2" descr="Location of Saudi Arabia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3182" y="662968"/>
              <a:ext cx="2381250" cy="2381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6" name="Picture 6" descr="https://noto-website-2.storage.googleapis.com/emoji/emoji_u1f1f8_1f1e6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05593" y="2395469"/>
              <a:ext cx="830784" cy="7819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DE">
            <a:extLst>
              <a:ext uri="{FF2B5EF4-FFF2-40B4-BE49-F238E27FC236}">
                <a16:creationId xmlns:a16="http://schemas.microsoft.com/office/drawing/2014/main" id="{112E5022-51F3-484F-98E5-F205A3500673}"/>
              </a:ext>
            </a:extLst>
          </p:cNvPr>
          <p:cNvGrpSpPr/>
          <p:nvPr/>
        </p:nvGrpSpPr>
        <p:grpSpPr>
          <a:xfrm>
            <a:off x="7563697" y="374638"/>
            <a:ext cx="1951560" cy="2052981"/>
            <a:chOff x="7186426" y="624510"/>
            <a:chExt cx="2424003" cy="2549976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9722F693-F780-44C3-B31B-15828DD6FE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6426" y="624510"/>
              <a:ext cx="2381250" cy="2381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Flag: Germany on Google Android 12L">
              <a:extLst>
                <a:ext uri="{FF2B5EF4-FFF2-40B4-BE49-F238E27FC236}">
                  <a16:creationId xmlns:a16="http://schemas.microsoft.com/office/drawing/2014/main" id="{B0A37676-BFE7-452F-B78D-53F71001B9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2852" y="2366909"/>
              <a:ext cx="807577" cy="807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1" name="Table 12">
            <a:extLst>
              <a:ext uri="{FF2B5EF4-FFF2-40B4-BE49-F238E27FC236}">
                <a16:creationId xmlns:a16="http://schemas.microsoft.com/office/drawing/2014/main" id="{40528C9F-07CF-4196-A051-A6A69694FB75}"/>
              </a:ext>
            </a:extLst>
          </p:cNvPr>
          <p:cNvGraphicFramePr>
            <a:graphicFrameLocks noGrp="1"/>
          </p:cNvGraphicFramePr>
          <p:nvPr/>
        </p:nvGraphicFramePr>
        <p:xfrm>
          <a:off x="1270829" y="2502327"/>
          <a:ext cx="327516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2721">
                  <a:extLst>
                    <a:ext uri="{9D8B030D-6E8A-4147-A177-3AD203B41FA5}">
                      <a16:colId xmlns:a16="http://schemas.microsoft.com/office/drawing/2014/main" val="125089878"/>
                    </a:ext>
                  </a:extLst>
                </a:gridCol>
                <a:gridCol w="967563">
                  <a:extLst>
                    <a:ext uri="{9D8B030D-6E8A-4147-A177-3AD203B41FA5}">
                      <a16:colId xmlns:a16="http://schemas.microsoft.com/office/drawing/2014/main" val="3274811676"/>
                    </a:ext>
                  </a:extLst>
                </a:gridCol>
                <a:gridCol w="914882">
                  <a:extLst>
                    <a:ext uri="{9D8B030D-6E8A-4147-A177-3AD203B41FA5}">
                      <a16:colId xmlns:a16="http://schemas.microsoft.com/office/drawing/2014/main" val="40539517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Type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DE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SA</a:t>
                      </a:r>
                      <a:endParaRPr lang="en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22444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User</a:t>
                      </a:r>
                      <a:endParaRPr lang="en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3.6M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1.2M</a:t>
                      </a:r>
                      <a:endParaRPr lang="en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7834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Content</a:t>
                      </a:r>
                      <a:endParaRPr lang="en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285M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469M</a:t>
                      </a:r>
                      <a:endParaRPr lang="en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581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Interaction</a:t>
                      </a:r>
                      <a:endParaRPr lang="en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3.0G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961M</a:t>
                      </a:r>
                      <a:endParaRPr lang="en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6641263"/>
                  </a:ext>
                </a:extLst>
              </a:tr>
            </a:tbl>
          </a:graphicData>
        </a:graphic>
      </p:graphicFrame>
      <p:pic>
        <p:nvPicPr>
          <p:cNvPr id="23" name="Graph DE only" descr="Chart, line chart&#10;&#10;Description automatically generated">
            <a:extLst>
              <a:ext uri="{FF2B5EF4-FFF2-40B4-BE49-F238E27FC236}">
                <a16:creationId xmlns:a16="http://schemas.microsoft.com/office/drawing/2014/main" id="{7876013B-B0E7-4C4F-A734-D46517421E9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975" y="2538757"/>
            <a:ext cx="3657607" cy="2743206"/>
          </a:xfrm>
          <a:prstGeom prst="rect">
            <a:avLst/>
          </a:prstGeom>
        </p:spPr>
      </p:pic>
      <p:pic>
        <p:nvPicPr>
          <p:cNvPr id="21" name="Graph Full" descr="Chart, line chart&#10;&#10;Description automatically generated">
            <a:extLst>
              <a:ext uri="{FF2B5EF4-FFF2-40B4-BE49-F238E27FC236}">
                <a16:creationId xmlns:a16="http://schemas.microsoft.com/office/drawing/2014/main" id="{2B0EAD02-816E-4E46-8B59-540D2CC0073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975" y="2538757"/>
            <a:ext cx="3657607" cy="2743206"/>
          </a:xfrm>
          <a:prstGeom prst="rect">
            <a:avLst/>
          </a:prstGeom>
        </p:spPr>
      </p:pic>
      <p:grpSp>
        <p:nvGrpSpPr>
          <p:cNvPr id="62" name="Partition Time legend">
            <a:extLst>
              <a:ext uri="{FF2B5EF4-FFF2-40B4-BE49-F238E27FC236}">
                <a16:creationId xmlns:a16="http://schemas.microsoft.com/office/drawing/2014/main" id="{CE02A3E0-221C-47EC-8AA9-9198F012CEF7}"/>
              </a:ext>
            </a:extLst>
          </p:cNvPr>
          <p:cNvGrpSpPr/>
          <p:nvPr/>
        </p:nvGrpSpPr>
        <p:grpSpPr>
          <a:xfrm>
            <a:off x="4917307" y="2121840"/>
            <a:ext cx="3330179" cy="646331"/>
            <a:chOff x="5257800" y="2632943"/>
            <a:chExt cx="3330179" cy="646331"/>
          </a:xfrm>
        </p:grpSpPr>
        <p:grpSp>
          <p:nvGrpSpPr>
            <p:cNvPr id="37" name="Partition Time measure 6m">
              <a:extLst>
                <a:ext uri="{FF2B5EF4-FFF2-40B4-BE49-F238E27FC236}">
                  <a16:creationId xmlns:a16="http://schemas.microsoft.com/office/drawing/2014/main" id="{E5E55209-4D21-4E25-9C28-5216DD77CCC7}"/>
                </a:ext>
              </a:extLst>
            </p:cNvPr>
            <p:cNvGrpSpPr/>
            <p:nvPr/>
          </p:nvGrpSpPr>
          <p:grpSpPr>
            <a:xfrm>
              <a:off x="6531689" y="2632943"/>
              <a:ext cx="483947" cy="276999"/>
              <a:chOff x="6531689" y="2936183"/>
              <a:chExt cx="483947" cy="276999"/>
            </a:xfrm>
          </p:grpSpPr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68618BF0-BAC1-4785-AFED-C60A9EA94E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31689" y="3179400"/>
                <a:ext cx="483947" cy="0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D3B0B17-1785-44DE-B7CF-138148648B09}"/>
                  </a:ext>
                </a:extLst>
              </p:cNvPr>
              <p:cNvSpPr txBox="1"/>
              <p:nvPr/>
            </p:nvSpPr>
            <p:spPr>
              <a:xfrm>
                <a:off x="6590363" y="2936183"/>
                <a:ext cx="38664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>
                    <a:solidFill>
                      <a:srgbClr val="C00000"/>
                    </a:solidFill>
                  </a:rPr>
                  <a:t>6m</a:t>
                </a:r>
                <a:endParaRPr lang="en-DE" sz="1200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38" name="Partition Time Quantiles">
              <a:extLst>
                <a:ext uri="{FF2B5EF4-FFF2-40B4-BE49-F238E27FC236}">
                  <a16:creationId xmlns:a16="http://schemas.microsoft.com/office/drawing/2014/main" id="{4411E2BF-395D-4D58-A279-FE7A2137B7DD}"/>
                </a:ext>
              </a:extLst>
            </p:cNvPr>
            <p:cNvSpPr txBox="1"/>
            <p:nvPr/>
          </p:nvSpPr>
          <p:spPr>
            <a:xfrm>
              <a:off x="5257800" y="2909942"/>
              <a:ext cx="3330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b="1" spc="1270" dirty="0">
                  <a:solidFill>
                    <a:srgbClr val="C00000"/>
                  </a:solidFill>
                </a:rPr>
                <a:t>5 4 3 2 1 0</a:t>
              </a:r>
              <a:endParaRPr lang="en-DE" b="1" spc="127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61" name="Partition Country">
            <a:extLst>
              <a:ext uri="{FF2B5EF4-FFF2-40B4-BE49-F238E27FC236}">
                <a16:creationId xmlns:a16="http://schemas.microsoft.com/office/drawing/2014/main" id="{48F35683-E01A-41F2-B0B4-18FD5B6D62B4}"/>
              </a:ext>
            </a:extLst>
          </p:cNvPr>
          <p:cNvGrpSpPr/>
          <p:nvPr/>
        </p:nvGrpSpPr>
        <p:grpSpPr>
          <a:xfrm>
            <a:off x="5231308" y="2871332"/>
            <a:ext cx="3016178" cy="1691893"/>
            <a:chOff x="7384973" y="3382435"/>
            <a:chExt cx="3016178" cy="1691893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BF3D0F1F-D993-4EFA-8101-DBCC041486ED}"/>
                </a:ext>
              </a:extLst>
            </p:cNvPr>
            <p:cNvSpPr/>
            <p:nvPr/>
          </p:nvSpPr>
          <p:spPr>
            <a:xfrm>
              <a:off x="7384974" y="3382435"/>
              <a:ext cx="3016177" cy="79911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78A22D66-B568-4225-B6E7-EFC900F00043}"/>
                </a:ext>
              </a:extLst>
            </p:cNvPr>
            <p:cNvSpPr/>
            <p:nvPr/>
          </p:nvSpPr>
          <p:spPr>
            <a:xfrm>
              <a:off x="7384973" y="4243753"/>
              <a:ext cx="3016177" cy="83057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  <p:sp>
        <p:nvSpPr>
          <p:cNvPr id="60" name="Partition ALL">
            <a:extLst>
              <a:ext uri="{FF2B5EF4-FFF2-40B4-BE49-F238E27FC236}">
                <a16:creationId xmlns:a16="http://schemas.microsoft.com/office/drawing/2014/main" id="{1A0C0027-FAF7-48E4-B7EF-C9217B479CD1}"/>
              </a:ext>
            </a:extLst>
          </p:cNvPr>
          <p:cNvSpPr/>
          <p:nvPr/>
        </p:nvSpPr>
        <p:spPr>
          <a:xfrm>
            <a:off x="5231308" y="2861845"/>
            <a:ext cx="3016177" cy="16918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grpSp>
        <p:nvGrpSpPr>
          <p:cNvPr id="69" name="Partition Country FULL">
            <a:extLst>
              <a:ext uri="{FF2B5EF4-FFF2-40B4-BE49-F238E27FC236}">
                <a16:creationId xmlns:a16="http://schemas.microsoft.com/office/drawing/2014/main" id="{E59FE07D-22C4-4AD2-A121-F9D74D1546C8}"/>
              </a:ext>
            </a:extLst>
          </p:cNvPr>
          <p:cNvGrpSpPr/>
          <p:nvPr/>
        </p:nvGrpSpPr>
        <p:grpSpPr>
          <a:xfrm>
            <a:off x="5231307" y="2862891"/>
            <a:ext cx="3016178" cy="1691893"/>
            <a:chOff x="8831711" y="3382435"/>
            <a:chExt cx="3016178" cy="1691893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200F8AB8-29A9-429A-9403-716F967DD09F}"/>
                </a:ext>
              </a:extLst>
            </p:cNvPr>
            <p:cNvSpPr/>
            <p:nvPr/>
          </p:nvSpPr>
          <p:spPr>
            <a:xfrm>
              <a:off x="8831712" y="3382435"/>
              <a:ext cx="3016177" cy="799112"/>
            </a:xfrm>
            <a:prstGeom prst="rect">
              <a:avLst/>
            </a:prstGeom>
            <a:noFill/>
            <a:ln w="28575">
              <a:solidFill>
                <a:srgbClr val="1B57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B7690E6E-28D6-4027-B854-889016B81ED5}"/>
                </a:ext>
              </a:extLst>
            </p:cNvPr>
            <p:cNvSpPr/>
            <p:nvPr/>
          </p:nvSpPr>
          <p:spPr>
            <a:xfrm>
              <a:off x="8831711" y="4243753"/>
              <a:ext cx="3016177" cy="830575"/>
            </a:xfrm>
            <a:prstGeom prst="rect">
              <a:avLst/>
            </a:prstGeom>
            <a:noFill/>
            <a:ln w="28575">
              <a:solidFill>
                <a:srgbClr val="9817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  <p:grpSp>
        <p:nvGrpSpPr>
          <p:cNvPr id="26" name="Partition Time">
            <a:extLst>
              <a:ext uri="{FF2B5EF4-FFF2-40B4-BE49-F238E27FC236}">
                <a16:creationId xmlns:a16="http://schemas.microsoft.com/office/drawing/2014/main" id="{80405017-A79A-4CD0-883E-70F5D2A7497B}"/>
              </a:ext>
            </a:extLst>
          </p:cNvPr>
          <p:cNvGrpSpPr/>
          <p:nvPr/>
        </p:nvGrpSpPr>
        <p:grpSpPr>
          <a:xfrm>
            <a:off x="5231309" y="2860747"/>
            <a:ext cx="3016178" cy="1691894"/>
            <a:chOff x="5571802" y="3371850"/>
            <a:chExt cx="3016178" cy="1691894"/>
          </a:xfrm>
          <a:noFill/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4F4879F0-6CDB-47F9-A30E-4B687E4E4786}"/>
                </a:ext>
              </a:extLst>
            </p:cNvPr>
            <p:cNvSpPr/>
            <p:nvPr/>
          </p:nvSpPr>
          <p:spPr>
            <a:xfrm>
              <a:off x="5571802" y="3371850"/>
              <a:ext cx="399064" cy="1691894"/>
            </a:xfrm>
            <a:prstGeom prst="rect">
              <a:avLst/>
            </a:prstGeom>
            <a:grp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23B46857-E8D5-41A4-8DD9-35E220DAB13C}"/>
                </a:ext>
              </a:extLst>
            </p:cNvPr>
            <p:cNvSpPr/>
            <p:nvPr/>
          </p:nvSpPr>
          <p:spPr>
            <a:xfrm>
              <a:off x="6008967" y="3371850"/>
              <a:ext cx="483947" cy="1691894"/>
            </a:xfrm>
            <a:prstGeom prst="rect">
              <a:avLst/>
            </a:prstGeom>
            <a:grp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09159511-0F64-483D-8C84-257B1BCB2742}"/>
                </a:ext>
              </a:extLst>
            </p:cNvPr>
            <p:cNvSpPr/>
            <p:nvPr/>
          </p:nvSpPr>
          <p:spPr>
            <a:xfrm>
              <a:off x="6531689" y="3371850"/>
              <a:ext cx="483947" cy="1691894"/>
            </a:xfrm>
            <a:prstGeom prst="rect">
              <a:avLst/>
            </a:prstGeom>
            <a:grp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716E5D7B-55F5-4013-808C-64FBB0174EE6}"/>
                </a:ext>
              </a:extLst>
            </p:cNvPr>
            <p:cNvSpPr/>
            <p:nvPr/>
          </p:nvSpPr>
          <p:spPr>
            <a:xfrm>
              <a:off x="7053737" y="3371850"/>
              <a:ext cx="483947" cy="1691894"/>
            </a:xfrm>
            <a:prstGeom prst="rect">
              <a:avLst/>
            </a:prstGeom>
            <a:grp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5ABCF56-9A2D-42FE-803F-7D660FC9C7D8}"/>
                </a:ext>
              </a:extLst>
            </p:cNvPr>
            <p:cNvSpPr/>
            <p:nvPr/>
          </p:nvSpPr>
          <p:spPr>
            <a:xfrm>
              <a:off x="7581985" y="3371850"/>
              <a:ext cx="483947" cy="1691894"/>
            </a:xfrm>
            <a:prstGeom prst="rect">
              <a:avLst/>
            </a:prstGeom>
            <a:grp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56F8804-359D-40F7-B4AE-6F053D5117FE}"/>
                </a:ext>
              </a:extLst>
            </p:cNvPr>
            <p:cNvSpPr/>
            <p:nvPr/>
          </p:nvSpPr>
          <p:spPr>
            <a:xfrm>
              <a:off x="8104033" y="3371850"/>
              <a:ext cx="483947" cy="1691894"/>
            </a:xfrm>
            <a:prstGeom prst="rect">
              <a:avLst/>
            </a:prstGeom>
            <a:grp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  <p:grpSp>
        <p:nvGrpSpPr>
          <p:cNvPr id="78" name="Partition BOTH DE">
            <a:extLst>
              <a:ext uri="{FF2B5EF4-FFF2-40B4-BE49-F238E27FC236}">
                <a16:creationId xmlns:a16="http://schemas.microsoft.com/office/drawing/2014/main" id="{3DAA7856-D7E3-40C6-B561-7ADE13020289}"/>
              </a:ext>
            </a:extLst>
          </p:cNvPr>
          <p:cNvGrpSpPr/>
          <p:nvPr/>
        </p:nvGrpSpPr>
        <p:grpSpPr>
          <a:xfrm>
            <a:off x="5231308" y="2869188"/>
            <a:ext cx="3016178" cy="791427"/>
            <a:chOff x="5571802" y="3371850"/>
            <a:chExt cx="3016178" cy="1691894"/>
          </a:xfrm>
          <a:noFill/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F1DF0205-46F0-4C35-8946-BC8EDE5B885D}"/>
                </a:ext>
              </a:extLst>
            </p:cNvPr>
            <p:cNvSpPr/>
            <p:nvPr/>
          </p:nvSpPr>
          <p:spPr>
            <a:xfrm>
              <a:off x="5571802" y="3371850"/>
              <a:ext cx="399064" cy="1691894"/>
            </a:xfrm>
            <a:prstGeom prst="rect">
              <a:avLst/>
            </a:prstGeom>
            <a:solidFill>
              <a:srgbClr val="CFE6CA"/>
            </a:solidFill>
            <a:ln w="28575">
              <a:solidFill>
                <a:srgbClr val="CFE6C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6B070A90-8B92-47A1-8054-54AB4F4A6C16}"/>
                </a:ext>
              </a:extLst>
            </p:cNvPr>
            <p:cNvSpPr/>
            <p:nvPr/>
          </p:nvSpPr>
          <p:spPr>
            <a:xfrm>
              <a:off x="6008967" y="3371850"/>
              <a:ext cx="483947" cy="1691894"/>
            </a:xfrm>
            <a:prstGeom prst="rect">
              <a:avLst/>
            </a:prstGeom>
            <a:solidFill>
              <a:srgbClr val="AFD6B8"/>
            </a:solidFill>
            <a:ln w="28575">
              <a:solidFill>
                <a:srgbClr val="AFD6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44E8A774-605E-445F-87AE-F214B90AA52E}"/>
                </a:ext>
              </a:extLst>
            </p:cNvPr>
            <p:cNvSpPr/>
            <p:nvPr/>
          </p:nvSpPr>
          <p:spPr>
            <a:xfrm>
              <a:off x="6531689" y="3371850"/>
              <a:ext cx="483947" cy="1691894"/>
            </a:xfrm>
            <a:prstGeom prst="rect">
              <a:avLst/>
            </a:prstGeom>
            <a:solidFill>
              <a:srgbClr val="85C2BC"/>
            </a:solidFill>
            <a:ln w="28575">
              <a:solidFill>
                <a:srgbClr val="85C2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FC14C053-31EE-4F8D-9B11-D145BE4C370D}"/>
                </a:ext>
              </a:extLst>
            </p:cNvPr>
            <p:cNvSpPr/>
            <p:nvPr/>
          </p:nvSpPr>
          <p:spPr>
            <a:xfrm>
              <a:off x="7053737" y="3371850"/>
              <a:ext cx="483947" cy="1691894"/>
            </a:xfrm>
            <a:prstGeom prst="rect">
              <a:avLst/>
            </a:prstGeom>
            <a:solidFill>
              <a:srgbClr val="5FAAC2"/>
            </a:solidFill>
            <a:ln w="28575">
              <a:solidFill>
                <a:srgbClr val="5FAA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D71DF8E1-835B-48C0-8E7D-55F9DC15F5BC}"/>
                </a:ext>
              </a:extLst>
            </p:cNvPr>
            <p:cNvSpPr/>
            <p:nvPr/>
          </p:nvSpPr>
          <p:spPr>
            <a:xfrm>
              <a:off x="7581985" y="3371850"/>
              <a:ext cx="483947" cy="1691894"/>
            </a:xfrm>
            <a:prstGeom prst="rect">
              <a:avLst/>
            </a:prstGeom>
            <a:solidFill>
              <a:srgbClr val="3D86AC"/>
            </a:solidFill>
            <a:ln w="28575">
              <a:solidFill>
                <a:srgbClr val="3D86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232E5AAA-6A7A-4E7E-A819-42B9C7BC8ACA}"/>
                </a:ext>
              </a:extLst>
            </p:cNvPr>
            <p:cNvSpPr/>
            <p:nvPr/>
          </p:nvSpPr>
          <p:spPr>
            <a:xfrm>
              <a:off x="8104033" y="3371850"/>
              <a:ext cx="483947" cy="1691894"/>
            </a:xfrm>
            <a:prstGeom prst="rect">
              <a:avLst/>
            </a:prstGeom>
            <a:solidFill>
              <a:srgbClr val="1B578B"/>
            </a:solidFill>
            <a:ln w="28575">
              <a:solidFill>
                <a:srgbClr val="1B57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  <p:grpSp>
        <p:nvGrpSpPr>
          <p:cNvPr id="85" name="Partition BOTH SA">
            <a:extLst>
              <a:ext uri="{FF2B5EF4-FFF2-40B4-BE49-F238E27FC236}">
                <a16:creationId xmlns:a16="http://schemas.microsoft.com/office/drawing/2014/main" id="{4CCB307B-6F83-480F-9BB5-FA4A72659010}"/>
              </a:ext>
            </a:extLst>
          </p:cNvPr>
          <p:cNvGrpSpPr/>
          <p:nvPr/>
        </p:nvGrpSpPr>
        <p:grpSpPr>
          <a:xfrm>
            <a:off x="7241491" y="3730507"/>
            <a:ext cx="1005995" cy="830575"/>
            <a:chOff x="7581985" y="3371850"/>
            <a:chExt cx="1005995" cy="1691894"/>
          </a:xfrm>
          <a:noFill/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245A191C-C386-4679-8760-4B695F4A53B7}"/>
                </a:ext>
              </a:extLst>
            </p:cNvPr>
            <p:cNvSpPr/>
            <p:nvPr/>
          </p:nvSpPr>
          <p:spPr>
            <a:xfrm>
              <a:off x="7581985" y="3371850"/>
              <a:ext cx="483947" cy="1691894"/>
            </a:xfrm>
            <a:prstGeom prst="rect">
              <a:avLst/>
            </a:prstGeom>
            <a:solidFill>
              <a:srgbClr val="981774"/>
            </a:solidFill>
            <a:ln w="28575">
              <a:solidFill>
                <a:srgbClr val="9817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CA7814FF-311E-4B69-BA1A-4DEE3727A98E}"/>
                </a:ext>
              </a:extLst>
            </p:cNvPr>
            <p:cNvSpPr/>
            <p:nvPr/>
          </p:nvSpPr>
          <p:spPr>
            <a:xfrm>
              <a:off x="8104033" y="3371850"/>
              <a:ext cx="483947" cy="1691894"/>
            </a:xfrm>
            <a:prstGeom prst="rect">
              <a:avLst/>
            </a:prstGeom>
            <a:solidFill>
              <a:srgbClr val="6B1069"/>
            </a:solidFill>
            <a:ln w="28575">
              <a:solidFill>
                <a:srgbClr val="6B1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  <p:sp>
        <p:nvSpPr>
          <p:cNvPr id="73" name="DE SA">
            <a:extLst>
              <a:ext uri="{FF2B5EF4-FFF2-40B4-BE49-F238E27FC236}">
                <a16:creationId xmlns:a16="http://schemas.microsoft.com/office/drawing/2014/main" id="{2E7DBB6D-F089-47C0-9C62-D2E83632C427}"/>
              </a:ext>
            </a:extLst>
          </p:cNvPr>
          <p:cNvSpPr txBox="1"/>
          <p:nvPr/>
        </p:nvSpPr>
        <p:spPr>
          <a:xfrm>
            <a:off x="8407409" y="3123947"/>
            <a:ext cx="3545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rgbClr val="1B578B"/>
                </a:solidFill>
              </a:rPr>
              <a:t>DE</a:t>
            </a:r>
          </a:p>
          <a:p>
            <a:endParaRPr lang="en-GB" sz="1200" dirty="0">
              <a:solidFill>
                <a:srgbClr val="C00000"/>
              </a:solidFill>
            </a:endParaRPr>
          </a:p>
          <a:p>
            <a:endParaRPr lang="en-GB" sz="1200" dirty="0">
              <a:solidFill>
                <a:srgbClr val="C00000"/>
              </a:solidFill>
            </a:endParaRPr>
          </a:p>
          <a:p>
            <a:endParaRPr lang="en-GB" sz="1200" dirty="0">
              <a:solidFill>
                <a:srgbClr val="C00000"/>
              </a:solidFill>
            </a:endParaRPr>
          </a:p>
          <a:p>
            <a:endParaRPr lang="en-GB" sz="1200" dirty="0">
              <a:solidFill>
                <a:srgbClr val="C00000"/>
              </a:solidFill>
            </a:endParaRPr>
          </a:p>
          <a:p>
            <a:r>
              <a:rPr lang="en-GB" sz="1200" b="1" dirty="0">
                <a:solidFill>
                  <a:srgbClr val="6B1069"/>
                </a:solidFill>
              </a:rPr>
              <a:t>SA</a:t>
            </a:r>
            <a:endParaRPr lang="en-DE" sz="1200" b="1" dirty="0">
              <a:solidFill>
                <a:srgbClr val="6B1069"/>
              </a:solidFill>
            </a:endParaRPr>
          </a:p>
        </p:txBody>
      </p:sp>
      <p:grpSp>
        <p:nvGrpSpPr>
          <p:cNvPr id="121" name="CDF Location Highlight">
            <a:extLst>
              <a:ext uri="{FF2B5EF4-FFF2-40B4-BE49-F238E27FC236}">
                <a16:creationId xmlns:a16="http://schemas.microsoft.com/office/drawing/2014/main" id="{1DF2B581-8E10-489A-8D88-3B1B3690FB50}"/>
              </a:ext>
            </a:extLst>
          </p:cNvPr>
          <p:cNvGrpSpPr/>
          <p:nvPr/>
        </p:nvGrpSpPr>
        <p:grpSpPr>
          <a:xfrm>
            <a:off x="9138420" y="3206216"/>
            <a:ext cx="2471420" cy="946993"/>
            <a:chOff x="9339580" y="3945047"/>
            <a:chExt cx="2471420" cy="946993"/>
          </a:xfrm>
        </p:grpSpPr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85B93C3B-B63E-4EDB-8C68-1FB40BF013C0}"/>
                </a:ext>
              </a:extLst>
            </p:cNvPr>
            <p:cNvCxnSpPr>
              <a:cxnSpLocks/>
            </p:cNvCxnSpPr>
            <p:nvPr/>
          </p:nvCxnSpPr>
          <p:spPr>
            <a:xfrm>
              <a:off x="9339580" y="4416389"/>
              <a:ext cx="245872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65264D3D-114C-4E16-8E64-677AFA7FAD19}"/>
                </a:ext>
              </a:extLst>
            </p:cNvPr>
            <p:cNvCxnSpPr>
              <a:cxnSpLocks/>
            </p:cNvCxnSpPr>
            <p:nvPr/>
          </p:nvCxnSpPr>
          <p:spPr>
            <a:xfrm>
              <a:off x="9339580" y="4892040"/>
              <a:ext cx="242824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7E4FFDCC-1F85-44A6-B274-6EC3A5DA69DA}"/>
                </a:ext>
              </a:extLst>
            </p:cNvPr>
            <p:cNvCxnSpPr>
              <a:cxnSpLocks/>
            </p:cNvCxnSpPr>
            <p:nvPr/>
          </p:nvCxnSpPr>
          <p:spPr>
            <a:xfrm>
              <a:off x="9339580" y="3945047"/>
              <a:ext cx="247142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1" name="TextBox 130">
            <a:extLst>
              <a:ext uri="{FF2B5EF4-FFF2-40B4-BE49-F238E27FC236}">
                <a16:creationId xmlns:a16="http://schemas.microsoft.com/office/drawing/2014/main" id="{BDFA8C5E-FC47-4650-AA4D-CDAA3352A588}"/>
              </a:ext>
            </a:extLst>
          </p:cNvPr>
          <p:cNvSpPr txBox="1"/>
          <p:nvPr/>
        </p:nvSpPr>
        <p:spPr>
          <a:xfrm>
            <a:off x="10567282" y="2754589"/>
            <a:ext cx="962122" cy="17113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GB" dirty="0">
                <a:solidFill>
                  <a:srgbClr val="C00000"/>
                </a:solidFill>
              </a:rPr>
              <a:t>q75-100</a:t>
            </a:r>
          </a:p>
          <a:p>
            <a:pPr algn="r">
              <a:lnSpc>
                <a:spcPct val="150000"/>
              </a:lnSpc>
            </a:pPr>
            <a:r>
              <a:rPr lang="en-GB" dirty="0">
                <a:solidFill>
                  <a:srgbClr val="C00000"/>
                </a:solidFill>
              </a:rPr>
              <a:t>q50-75</a:t>
            </a:r>
          </a:p>
          <a:p>
            <a:pPr algn="r">
              <a:lnSpc>
                <a:spcPct val="150000"/>
              </a:lnSpc>
            </a:pPr>
            <a:r>
              <a:rPr lang="en-GB" dirty="0">
                <a:solidFill>
                  <a:srgbClr val="C00000"/>
                </a:solidFill>
              </a:rPr>
              <a:t>q25-50</a:t>
            </a:r>
          </a:p>
          <a:p>
            <a:pPr algn="r">
              <a:lnSpc>
                <a:spcPct val="150000"/>
              </a:lnSpc>
            </a:pPr>
            <a:r>
              <a:rPr lang="en-GB" dirty="0">
                <a:solidFill>
                  <a:srgbClr val="C00000"/>
                </a:solidFill>
              </a:rPr>
              <a:t>q0-25</a:t>
            </a:r>
          </a:p>
        </p:txBody>
      </p:sp>
      <p:grpSp>
        <p:nvGrpSpPr>
          <p:cNvPr id="124" name="CDF_SA">
            <a:extLst>
              <a:ext uri="{FF2B5EF4-FFF2-40B4-BE49-F238E27FC236}">
                <a16:creationId xmlns:a16="http://schemas.microsoft.com/office/drawing/2014/main" id="{C7C28B24-39B5-4501-AABC-35C5C620F372}"/>
              </a:ext>
            </a:extLst>
          </p:cNvPr>
          <p:cNvGrpSpPr/>
          <p:nvPr/>
        </p:nvGrpSpPr>
        <p:grpSpPr>
          <a:xfrm>
            <a:off x="9293946" y="2694507"/>
            <a:ext cx="2519454" cy="1805480"/>
            <a:chOff x="9341985" y="3516629"/>
            <a:chExt cx="2519454" cy="1805480"/>
          </a:xfrm>
        </p:grpSpPr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AA70A92B-21A0-4BBE-BDEE-1C3B482AE75B}"/>
                </a:ext>
              </a:extLst>
            </p:cNvPr>
            <p:cNvSpPr/>
            <p:nvPr/>
          </p:nvSpPr>
          <p:spPr>
            <a:xfrm>
              <a:off x="9341985" y="4892040"/>
              <a:ext cx="1082536" cy="430069"/>
            </a:xfrm>
            <a:prstGeom prst="rect">
              <a:avLst/>
            </a:prstGeom>
            <a:noFill/>
            <a:ln w="190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000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4FDDC88B-DD3B-41D9-AA22-0913EEF78719}"/>
                </a:ext>
              </a:extLst>
            </p:cNvPr>
            <p:cNvSpPr/>
            <p:nvPr/>
          </p:nvSpPr>
          <p:spPr>
            <a:xfrm>
              <a:off x="10461180" y="4411309"/>
              <a:ext cx="1082536" cy="910795"/>
            </a:xfrm>
            <a:prstGeom prst="rect">
              <a:avLst/>
            </a:prstGeom>
            <a:noFill/>
            <a:ln w="190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1607A30A-14F0-447D-BDCE-BAEE7B29ED75}"/>
                </a:ext>
              </a:extLst>
            </p:cNvPr>
            <p:cNvSpPr/>
            <p:nvPr/>
          </p:nvSpPr>
          <p:spPr>
            <a:xfrm>
              <a:off x="11590342" y="4028337"/>
              <a:ext cx="179879" cy="1293767"/>
            </a:xfrm>
            <a:prstGeom prst="rect">
              <a:avLst/>
            </a:prstGeom>
            <a:noFill/>
            <a:ln w="190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6E34DEDF-5274-47C6-98DE-18C8EDBA0C9A}"/>
                </a:ext>
              </a:extLst>
            </p:cNvPr>
            <p:cNvSpPr/>
            <p:nvPr/>
          </p:nvSpPr>
          <p:spPr>
            <a:xfrm flipH="1">
              <a:off x="11813403" y="3516629"/>
              <a:ext cx="48036" cy="1805475"/>
            </a:xfrm>
            <a:prstGeom prst="rect">
              <a:avLst/>
            </a:prstGeom>
            <a:noFill/>
            <a:ln w="190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  <p:grpSp>
        <p:nvGrpSpPr>
          <p:cNvPr id="139" name="CDF_DE">
            <a:extLst>
              <a:ext uri="{FF2B5EF4-FFF2-40B4-BE49-F238E27FC236}">
                <a16:creationId xmlns:a16="http://schemas.microsoft.com/office/drawing/2014/main" id="{27F4015C-5772-463F-88D3-601B55D6ECC8}"/>
              </a:ext>
            </a:extLst>
          </p:cNvPr>
          <p:cNvGrpSpPr/>
          <p:nvPr/>
        </p:nvGrpSpPr>
        <p:grpSpPr>
          <a:xfrm>
            <a:off x="9291095" y="2694502"/>
            <a:ext cx="2519453" cy="1805480"/>
            <a:chOff x="9341985" y="3516629"/>
            <a:chExt cx="2519453" cy="1805480"/>
          </a:xfrm>
        </p:grpSpPr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C3D22972-B426-4DA0-AF1E-058C5D126587}"/>
                </a:ext>
              </a:extLst>
            </p:cNvPr>
            <p:cNvSpPr/>
            <p:nvPr/>
          </p:nvSpPr>
          <p:spPr>
            <a:xfrm>
              <a:off x="9341985" y="4968032"/>
              <a:ext cx="2272880" cy="354077"/>
            </a:xfrm>
            <a:prstGeom prst="rect">
              <a:avLst/>
            </a:prstGeom>
            <a:noFill/>
            <a:ln w="19050">
              <a:solidFill>
                <a:srgbClr val="5FAA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0680DC72-9FF4-4659-AD98-80F52B38A527}"/>
                </a:ext>
              </a:extLst>
            </p:cNvPr>
            <p:cNvSpPr/>
            <p:nvPr/>
          </p:nvSpPr>
          <p:spPr>
            <a:xfrm>
              <a:off x="11652451" y="4411309"/>
              <a:ext cx="45719" cy="910795"/>
            </a:xfrm>
            <a:prstGeom prst="rect">
              <a:avLst/>
            </a:prstGeom>
            <a:noFill/>
            <a:ln w="19050">
              <a:solidFill>
                <a:srgbClr val="5FAA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B650FD08-215B-469C-BB62-8CF5E30E46BC}"/>
                </a:ext>
              </a:extLst>
            </p:cNvPr>
            <p:cNvSpPr/>
            <p:nvPr/>
          </p:nvSpPr>
          <p:spPr>
            <a:xfrm>
              <a:off x="11735756" y="4028343"/>
              <a:ext cx="45719" cy="1293762"/>
            </a:xfrm>
            <a:prstGeom prst="rect">
              <a:avLst/>
            </a:prstGeom>
            <a:noFill/>
            <a:ln w="19050">
              <a:solidFill>
                <a:srgbClr val="5FAA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B4B696FD-23DE-4462-BAEA-EE60590F4758}"/>
                </a:ext>
              </a:extLst>
            </p:cNvPr>
            <p:cNvSpPr/>
            <p:nvPr/>
          </p:nvSpPr>
          <p:spPr>
            <a:xfrm flipH="1">
              <a:off x="11815719" y="3516629"/>
              <a:ext cx="45719" cy="1805475"/>
            </a:xfrm>
            <a:prstGeom prst="rect">
              <a:avLst/>
            </a:prstGeom>
            <a:noFill/>
            <a:ln w="19050">
              <a:solidFill>
                <a:srgbClr val="5FAA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  <p:grpSp>
        <p:nvGrpSpPr>
          <p:cNvPr id="146" name="CDF_DE2">
            <a:extLst>
              <a:ext uri="{FF2B5EF4-FFF2-40B4-BE49-F238E27FC236}">
                <a16:creationId xmlns:a16="http://schemas.microsoft.com/office/drawing/2014/main" id="{70A0E1CB-420C-4BC0-B25E-D651A4DB584D}"/>
              </a:ext>
            </a:extLst>
          </p:cNvPr>
          <p:cNvGrpSpPr/>
          <p:nvPr/>
        </p:nvGrpSpPr>
        <p:grpSpPr>
          <a:xfrm>
            <a:off x="8101578" y="4916448"/>
            <a:ext cx="1260000" cy="900000"/>
            <a:chOff x="9341985" y="3516629"/>
            <a:chExt cx="2519453" cy="1805480"/>
          </a:xfrm>
        </p:grpSpPr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D84A50B7-25C5-464C-B526-7BD3B33582CD}"/>
                </a:ext>
              </a:extLst>
            </p:cNvPr>
            <p:cNvSpPr/>
            <p:nvPr/>
          </p:nvSpPr>
          <p:spPr>
            <a:xfrm>
              <a:off x="9341985" y="4968032"/>
              <a:ext cx="2272880" cy="354077"/>
            </a:xfrm>
            <a:prstGeom prst="rect">
              <a:avLst/>
            </a:prstGeom>
            <a:noFill/>
            <a:ln w="19050">
              <a:solidFill>
                <a:srgbClr val="5FAA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26CE78B7-2BEF-44C8-A4F0-253508F762AA}"/>
                </a:ext>
              </a:extLst>
            </p:cNvPr>
            <p:cNvSpPr/>
            <p:nvPr/>
          </p:nvSpPr>
          <p:spPr>
            <a:xfrm>
              <a:off x="11652451" y="4411309"/>
              <a:ext cx="45719" cy="910795"/>
            </a:xfrm>
            <a:prstGeom prst="rect">
              <a:avLst/>
            </a:prstGeom>
            <a:noFill/>
            <a:ln w="19050">
              <a:solidFill>
                <a:srgbClr val="5FAA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8CED0241-9613-4C2D-B1BC-450068E09DEB}"/>
                </a:ext>
              </a:extLst>
            </p:cNvPr>
            <p:cNvSpPr/>
            <p:nvPr/>
          </p:nvSpPr>
          <p:spPr>
            <a:xfrm>
              <a:off x="11735756" y="4028343"/>
              <a:ext cx="45719" cy="1293762"/>
            </a:xfrm>
            <a:prstGeom prst="rect">
              <a:avLst/>
            </a:prstGeom>
            <a:noFill/>
            <a:ln w="19050">
              <a:solidFill>
                <a:srgbClr val="5FAA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01FC9095-0D35-4059-901F-3B5973FB3D7A}"/>
                </a:ext>
              </a:extLst>
            </p:cNvPr>
            <p:cNvSpPr/>
            <p:nvPr/>
          </p:nvSpPr>
          <p:spPr>
            <a:xfrm flipH="1">
              <a:off x="11815719" y="3516629"/>
              <a:ext cx="45719" cy="1805475"/>
            </a:xfrm>
            <a:prstGeom prst="rect">
              <a:avLst/>
            </a:prstGeom>
            <a:noFill/>
            <a:ln w="19050">
              <a:solidFill>
                <a:srgbClr val="5FAA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  <p:grpSp>
        <p:nvGrpSpPr>
          <p:cNvPr id="151" name="CDF_SA2">
            <a:extLst>
              <a:ext uri="{FF2B5EF4-FFF2-40B4-BE49-F238E27FC236}">
                <a16:creationId xmlns:a16="http://schemas.microsoft.com/office/drawing/2014/main" id="{07CB5C24-7728-4BAA-AF71-9A659EA277AD}"/>
              </a:ext>
            </a:extLst>
          </p:cNvPr>
          <p:cNvGrpSpPr/>
          <p:nvPr/>
        </p:nvGrpSpPr>
        <p:grpSpPr>
          <a:xfrm>
            <a:off x="7918385" y="4671205"/>
            <a:ext cx="1260000" cy="900000"/>
            <a:chOff x="9341985" y="3516629"/>
            <a:chExt cx="2519454" cy="1805480"/>
          </a:xfrm>
        </p:grpSpPr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851D0DFE-3B82-4224-995E-FD60CA93744B}"/>
                </a:ext>
              </a:extLst>
            </p:cNvPr>
            <p:cNvSpPr/>
            <p:nvPr/>
          </p:nvSpPr>
          <p:spPr>
            <a:xfrm>
              <a:off x="9341985" y="4892040"/>
              <a:ext cx="1082536" cy="430069"/>
            </a:xfrm>
            <a:prstGeom prst="rect">
              <a:avLst/>
            </a:prstGeom>
            <a:noFill/>
            <a:ln w="190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000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4751AEE0-B2B4-47DF-83C3-D40D88F5230F}"/>
                </a:ext>
              </a:extLst>
            </p:cNvPr>
            <p:cNvSpPr/>
            <p:nvPr/>
          </p:nvSpPr>
          <p:spPr>
            <a:xfrm>
              <a:off x="10461180" y="4411309"/>
              <a:ext cx="1082536" cy="910795"/>
            </a:xfrm>
            <a:prstGeom prst="rect">
              <a:avLst/>
            </a:prstGeom>
            <a:noFill/>
            <a:ln w="190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DE8D59C4-30DF-4EEE-8E54-875935773836}"/>
                </a:ext>
              </a:extLst>
            </p:cNvPr>
            <p:cNvSpPr/>
            <p:nvPr/>
          </p:nvSpPr>
          <p:spPr>
            <a:xfrm>
              <a:off x="11590342" y="4028337"/>
              <a:ext cx="179879" cy="1293767"/>
            </a:xfrm>
            <a:prstGeom prst="rect">
              <a:avLst/>
            </a:prstGeom>
            <a:noFill/>
            <a:ln w="190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82B3ADA2-1260-4BA8-90F2-0857EBB64A2C}"/>
                </a:ext>
              </a:extLst>
            </p:cNvPr>
            <p:cNvSpPr/>
            <p:nvPr/>
          </p:nvSpPr>
          <p:spPr>
            <a:xfrm flipH="1">
              <a:off x="11813403" y="3516629"/>
              <a:ext cx="48036" cy="1805475"/>
            </a:xfrm>
            <a:prstGeom prst="rect">
              <a:avLst/>
            </a:prstGeom>
            <a:noFill/>
            <a:ln w="190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  <p:grpSp>
        <p:nvGrpSpPr>
          <p:cNvPr id="1040" name="CDF partitioning lines">
            <a:extLst>
              <a:ext uri="{FF2B5EF4-FFF2-40B4-BE49-F238E27FC236}">
                <a16:creationId xmlns:a16="http://schemas.microsoft.com/office/drawing/2014/main" id="{568EA6A4-0E76-4683-A564-8036917C7A09}"/>
              </a:ext>
            </a:extLst>
          </p:cNvPr>
          <p:cNvGrpSpPr/>
          <p:nvPr/>
        </p:nvGrpSpPr>
        <p:grpSpPr>
          <a:xfrm>
            <a:off x="5216067" y="3084269"/>
            <a:ext cx="3085708" cy="1240155"/>
            <a:chOff x="5319152" y="3762928"/>
            <a:chExt cx="3085708" cy="1240155"/>
          </a:xfrm>
        </p:grpSpPr>
        <p:cxnSp>
          <p:nvCxnSpPr>
            <p:cNvPr id="1025" name="Straight Connector 1024">
              <a:extLst>
                <a:ext uri="{FF2B5EF4-FFF2-40B4-BE49-F238E27FC236}">
                  <a16:creationId xmlns:a16="http://schemas.microsoft.com/office/drawing/2014/main" id="{889DFA9A-D127-40FF-9984-981407DF1D3E}"/>
                </a:ext>
              </a:extLst>
            </p:cNvPr>
            <p:cNvCxnSpPr>
              <a:cxnSpLocks/>
            </p:cNvCxnSpPr>
            <p:nvPr/>
          </p:nvCxnSpPr>
          <p:spPr>
            <a:xfrm>
              <a:off x="5319152" y="3962953"/>
              <a:ext cx="3085708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333E89D7-80D2-4E15-92C8-6C40B47ACB25}"/>
                </a:ext>
              </a:extLst>
            </p:cNvPr>
            <p:cNvCxnSpPr>
              <a:cxnSpLocks/>
            </p:cNvCxnSpPr>
            <p:nvPr/>
          </p:nvCxnSpPr>
          <p:spPr>
            <a:xfrm>
              <a:off x="5319152" y="4153453"/>
              <a:ext cx="3085708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772DA319-AEBC-4A08-BA51-A9F2D1303137}"/>
                </a:ext>
              </a:extLst>
            </p:cNvPr>
            <p:cNvCxnSpPr>
              <a:cxnSpLocks/>
            </p:cNvCxnSpPr>
            <p:nvPr/>
          </p:nvCxnSpPr>
          <p:spPr>
            <a:xfrm>
              <a:off x="5319152" y="3762928"/>
              <a:ext cx="3085708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926EBF10-0457-4199-99C1-9054AC07039D}"/>
                </a:ext>
              </a:extLst>
            </p:cNvPr>
            <p:cNvCxnSpPr>
              <a:cxnSpLocks/>
            </p:cNvCxnSpPr>
            <p:nvPr/>
          </p:nvCxnSpPr>
          <p:spPr>
            <a:xfrm>
              <a:off x="7329473" y="4812583"/>
              <a:ext cx="1029709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96FB5502-43B2-486C-A006-2B0617E64B3A}"/>
                </a:ext>
              </a:extLst>
            </p:cNvPr>
            <p:cNvCxnSpPr>
              <a:cxnSpLocks/>
            </p:cNvCxnSpPr>
            <p:nvPr/>
          </p:nvCxnSpPr>
          <p:spPr>
            <a:xfrm>
              <a:off x="7329473" y="5003083"/>
              <a:ext cx="1029709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4710EE3B-BF48-405F-87DD-B0CAC985AA90}"/>
                </a:ext>
              </a:extLst>
            </p:cNvPr>
            <p:cNvCxnSpPr>
              <a:cxnSpLocks/>
            </p:cNvCxnSpPr>
            <p:nvPr/>
          </p:nvCxnSpPr>
          <p:spPr>
            <a:xfrm>
              <a:off x="7300275" y="4612558"/>
              <a:ext cx="1058907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1" name="TextBox 1040">
            <a:extLst>
              <a:ext uri="{FF2B5EF4-FFF2-40B4-BE49-F238E27FC236}">
                <a16:creationId xmlns:a16="http://schemas.microsoft.com/office/drawing/2014/main" id="{1E4FD9EC-FE33-4091-82D0-8393CBCDB93F}"/>
              </a:ext>
            </a:extLst>
          </p:cNvPr>
          <p:cNvSpPr txBox="1"/>
          <p:nvPr/>
        </p:nvSpPr>
        <p:spPr>
          <a:xfrm>
            <a:off x="7692786" y="3619296"/>
            <a:ext cx="619079" cy="991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1000" dirty="0">
                <a:solidFill>
                  <a:schemeClr val="bg1"/>
                </a:solidFill>
              </a:rPr>
              <a:t>q75-100</a:t>
            </a:r>
          </a:p>
          <a:p>
            <a:pPr algn="ctr">
              <a:lnSpc>
                <a:spcPct val="150000"/>
              </a:lnSpc>
            </a:pPr>
            <a:r>
              <a:rPr lang="en-GB" sz="1000" dirty="0">
                <a:solidFill>
                  <a:schemeClr val="bg1"/>
                </a:solidFill>
              </a:rPr>
              <a:t>q50-75</a:t>
            </a:r>
          </a:p>
          <a:p>
            <a:pPr algn="ctr">
              <a:lnSpc>
                <a:spcPct val="150000"/>
              </a:lnSpc>
            </a:pPr>
            <a:r>
              <a:rPr lang="en-GB" sz="1000" dirty="0">
                <a:solidFill>
                  <a:schemeClr val="bg1"/>
                </a:solidFill>
              </a:rPr>
              <a:t>q25-50</a:t>
            </a:r>
          </a:p>
          <a:p>
            <a:pPr algn="ctr">
              <a:lnSpc>
                <a:spcPct val="150000"/>
              </a:lnSpc>
            </a:pPr>
            <a:r>
              <a:rPr lang="en-GB" sz="1000" dirty="0">
                <a:solidFill>
                  <a:schemeClr val="bg1"/>
                </a:solidFill>
              </a:rPr>
              <a:t>q0-25</a:t>
            </a:r>
            <a:endParaRPr lang="en-DE" sz="1000" dirty="0">
              <a:solidFill>
                <a:schemeClr val="bg1"/>
              </a:solidFill>
            </a:endParaRP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E4B02BA8-9D51-4A1F-A0DB-AE1107D2BE61}"/>
              </a:ext>
            </a:extLst>
          </p:cNvPr>
          <p:cNvSpPr txBox="1"/>
          <p:nvPr/>
        </p:nvSpPr>
        <p:spPr>
          <a:xfrm>
            <a:off x="7703588" y="2745603"/>
            <a:ext cx="619079" cy="9918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1000" dirty="0">
                <a:solidFill>
                  <a:schemeClr val="bg1"/>
                </a:solidFill>
              </a:rPr>
              <a:t>q75-100</a:t>
            </a:r>
          </a:p>
          <a:p>
            <a:pPr algn="ctr">
              <a:lnSpc>
                <a:spcPct val="150000"/>
              </a:lnSpc>
            </a:pPr>
            <a:r>
              <a:rPr lang="en-GB" sz="1000" dirty="0">
                <a:solidFill>
                  <a:schemeClr val="bg1"/>
                </a:solidFill>
              </a:rPr>
              <a:t>q50-75</a:t>
            </a:r>
          </a:p>
          <a:p>
            <a:pPr algn="ctr">
              <a:lnSpc>
                <a:spcPct val="150000"/>
              </a:lnSpc>
            </a:pPr>
            <a:r>
              <a:rPr lang="en-GB" sz="1000" dirty="0">
                <a:solidFill>
                  <a:schemeClr val="bg1"/>
                </a:solidFill>
              </a:rPr>
              <a:t>q25-50</a:t>
            </a:r>
          </a:p>
          <a:p>
            <a:pPr algn="ctr">
              <a:lnSpc>
                <a:spcPct val="150000"/>
              </a:lnSpc>
            </a:pPr>
            <a:r>
              <a:rPr lang="en-GB" sz="1000" dirty="0">
                <a:solidFill>
                  <a:schemeClr val="bg1"/>
                </a:solidFill>
              </a:rPr>
              <a:t>q0-25</a:t>
            </a:r>
            <a:endParaRPr lang="en-DE" sz="1000" dirty="0">
              <a:solidFill>
                <a:schemeClr val="bg1"/>
              </a:solidFill>
            </a:endParaRP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6CD913E7-54DC-46F3-B8DF-BF7A2A77F2FE}"/>
              </a:ext>
            </a:extLst>
          </p:cNvPr>
          <p:cNvSpPr txBox="1"/>
          <p:nvPr/>
        </p:nvSpPr>
        <p:spPr>
          <a:xfrm>
            <a:off x="7331675" y="2750087"/>
            <a:ext cx="280846" cy="9918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1000" dirty="0">
                <a:solidFill>
                  <a:schemeClr val="bg1"/>
                </a:solidFill>
              </a:rPr>
              <a:t>…</a:t>
            </a:r>
          </a:p>
          <a:p>
            <a:pPr algn="ctr">
              <a:lnSpc>
                <a:spcPct val="150000"/>
              </a:lnSpc>
            </a:pPr>
            <a:r>
              <a:rPr lang="en-GB" sz="1000" dirty="0">
                <a:solidFill>
                  <a:schemeClr val="bg1"/>
                </a:solidFill>
              </a:rPr>
              <a:t>…</a:t>
            </a:r>
          </a:p>
          <a:p>
            <a:pPr algn="ctr">
              <a:lnSpc>
                <a:spcPct val="150000"/>
              </a:lnSpc>
            </a:pPr>
            <a:r>
              <a:rPr lang="en-GB" sz="1000" dirty="0">
                <a:solidFill>
                  <a:schemeClr val="bg1"/>
                </a:solidFill>
              </a:rPr>
              <a:t>…</a:t>
            </a:r>
          </a:p>
          <a:p>
            <a:pPr algn="ctr">
              <a:lnSpc>
                <a:spcPct val="150000"/>
              </a:lnSpc>
            </a:pPr>
            <a:r>
              <a:rPr lang="en-GB" sz="1000" dirty="0">
                <a:solidFill>
                  <a:schemeClr val="bg1"/>
                </a:solidFill>
              </a:rPr>
              <a:t>…</a:t>
            </a:r>
            <a:endParaRPr lang="en-DE" sz="1000" dirty="0">
              <a:solidFill>
                <a:schemeClr val="bg1"/>
              </a:solidFill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44EF9323-7979-46EE-9AA5-014243E7126C}"/>
              </a:ext>
            </a:extLst>
          </p:cNvPr>
          <p:cNvSpPr txBox="1"/>
          <p:nvPr/>
        </p:nvSpPr>
        <p:spPr>
          <a:xfrm>
            <a:off x="7351177" y="3630201"/>
            <a:ext cx="280846" cy="9918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1000" dirty="0">
                <a:solidFill>
                  <a:schemeClr val="bg1"/>
                </a:solidFill>
              </a:rPr>
              <a:t>…</a:t>
            </a:r>
          </a:p>
          <a:p>
            <a:pPr algn="ctr">
              <a:lnSpc>
                <a:spcPct val="150000"/>
              </a:lnSpc>
            </a:pPr>
            <a:r>
              <a:rPr lang="en-GB" sz="1000" dirty="0">
                <a:solidFill>
                  <a:schemeClr val="bg1"/>
                </a:solidFill>
              </a:rPr>
              <a:t>…</a:t>
            </a:r>
          </a:p>
          <a:p>
            <a:pPr algn="ctr">
              <a:lnSpc>
                <a:spcPct val="150000"/>
              </a:lnSpc>
            </a:pPr>
            <a:r>
              <a:rPr lang="en-GB" sz="1000" dirty="0">
                <a:solidFill>
                  <a:schemeClr val="bg1"/>
                </a:solidFill>
              </a:rPr>
              <a:t>…</a:t>
            </a:r>
          </a:p>
          <a:p>
            <a:pPr algn="ctr">
              <a:lnSpc>
                <a:spcPct val="150000"/>
              </a:lnSpc>
            </a:pPr>
            <a:r>
              <a:rPr lang="en-GB" sz="1000" dirty="0">
                <a:solidFill>
                  <a:schemeClr val="bg1"/>
                </a:solidFill>
              </a:rPr>
              <a:t>…</a:t>
            </a:r>
            <a:endParaRPr lang="en-DE" sz="1000" dirty="0">
              <a:solidFill>
                <a:schemeClr val="bg1"/>
              </a:solidFill>
            </a:endParaRPr>
          </a:p>
        </p:txBody>
      </p:sp>
      <p:grpSp>
        <p:nvGrpSpPr>
          <p:cNvPr id="1064" name="Community to CDF arrows">
            <a:extLst>
              <a:ext uri="{FF2B5EF4-FFF2-40B4-BE49-F238E27FC236}">
                <a16:creationId xmlns:a16="http://schemas.microsoft.com/office/drawing/2014/main" id="{667949C2-365A-4DE3-94E1-419DD01E11B8}"/>
              </a:ext>
            </a:extLst>
          </p:cNvPr>
          <p:cNvGrpSpPr/>
          <p:nvPr/>
        </p:nvGrpSpPr>
        <p:grpSpPr>
          <a:xfrm>
            <a:off x="8322667" y="2869188"/>
            <a:ext cx="1827726" cy="1982261"/>
            <a:chOff x="8322667" y="3255253"/>
            <a:chExt cx="1935000" cy="1982261"/>
          </a:xfrm>
        </p:grpSpPr>
        <p:sp>
          <p:nvSpPr>
            <p:cNvPr id="1054" name="Right Brace 1053">
              <a:extLst>
                <a:ext uri="{FF2B5EF4-FFF2-40B4-BE49-F238E27FC236}">
                  <a16:creationId xmlns:a16="http://schemas.microsoft.com/office/drawing/2014/main" id="{B07C5717-B0E4-4D89-915A-676DD821F4D4}"/>
                </a:ext>
              </a:extLst>
            </p:cNvPr>
            <p:cNvSpPr/>
            <p:nvPr/>
          </p:nvSpPr>
          <p:spPr>
            <a:xfrm>
              <a:off x="8322667" y="3255253"/>
              <a:ext cx="210598" cy="1635932"/>
            </a:xfrm>
            <a:prstGeom prst="rightBrac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cxnSp>
          <p:nvCxnSpPr>
            <p:cNvPr id="1056" name="Connector: Elbow 1055">
              <a:extLst>
                <a:ext uri="{FF2B5EF4-FFF2-40B4-BE49-F238E27FC236}">
                  <a16:creationId xmlns:a16="http://schemas.microsoft.com/office/drawing/2014/main" id="{C30B2F19-91D7-40A1-AF99-6362AA7CB4CF}"/>
                </a:ext>
              </a:extLst>
            </p:cNvPr>
            <p:cNvCxnSpPr>
              <a:cxnSpLocks/>
            </p:cNvCxnSpPr>
            <p:nvPr/>
          </p:nvCxnSpPr>
          <p:spPr>
            <a:xfrm>
              <a:off x="8533264" y="4073218"/>
              <a:ext cx="1724403" cy="1164296"/>
            </a:xfrm>
            <a:prstGeom prst="bentConnector3">
              <a:avLst>
                <a:gd name="adj1" fmla="val 13518"/>
              </a:avLst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2" name="Example SA">
            <a:extLst>
              <a:ext uri="{FF2B5EF4-FFF2-40B4-BE49-F238E27FC236}">
                <a16:creationId xmlns:a16="http://schemas.microsoft.com/office/drawing/2014/main" id="{227F19CD-9385-4330-8D32-FE072B55BF86}"/>
              </a:ext>
            </a:extLst>
          </p:cNvPr>
          <p:cNvGrpSpPr/>
          <p:nvPr/>
        </p:nvGrpSpPr>
        <p:grpSpPr>
          <a:xfrm>
            <a:off x="7752516" y="3744756"/>
            <a:ext cx="574457" cy="751602"/>
            <a:chOff x="3780857" y="39886"/>
            <a:chExt cx="574457" cy="751602"/>
          </a:xfrm>
        </p:grpSpPr>
        <p:grpSp>
          <p:nvGrpSpPr>
            <p:cNvPr id="1045" name="Group 1044">
              <a:extLst>
                <a:ext uri="{FF2B5EF4-FFF2-40B4-BE49-F238E27FC236}">
                  <a16:creationId xmlns:a16="http://schemas.microsoft.com/office/drawing/2014/main" id="{C1398B3E-84FB-48B1-831C-0C7338CD3187}"/>
                </a:ext>
              </a:extLst>
            </p:cNvPr>
            <p:cNvGrpSpPr/>
            <p:nvPr/>
          </p:nvGrpSpPr>
          <p:grpSpPr>
            <a:xfrm>
              <a:off x="3792259" y="39886"/>
              <a:ext cx="429926" cy="204649"/>
              <a:chOff x="2409523" y="121033"/>
              <a:chExt cx="429926" cy="204649"/>
            </a:xfrm>
          </p:grpSpPr>
          <p:sp>
            <p:nvSpPr>
              <p:cNvPr id="193" name="Oval 192">
                <a:extLst>
                  <a:ext uri="{FF2B5EF4-FFF2-40B4-BE49-F238E27FC236}">
                    <a16:creationId xmlns:a16="http://schemas.microsoft.com/office/drawing/2014/main" id="{D7768460-D494-4AC3-8E24-7F79562EE6C8}"/>
                  </a:ext>
                </a:extLst>
              </p:cNvPr>
              <p:cNvSpPr/>
              <p:nvPr/>
            </p:nvSpPr>
            <p:spPr>
              <a:xfrm>
                <a:off x="2457691" y="131828"/>
                <a:ext cx="318480" cy="19385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E" sz="700">
                  <a:ln w="127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sp>
            <p:nvSpPr>
              <p:cNvPr id="187" name="TextBox 186">
                <a:extLst>
                  <a:ext uri="{FF2B5EF4-FFF2-40B4-BE49-F238E27FC236}">
                    <a16:creationId xmlns:a16="http://schemas.microsoft.com/office/drawing/2014/main" id="{C7F891E3-2606-43DB-92ED-B818100B7342}"/>
                  </a:ext>
                </a:extLst>
              </p:cNvPr>
              <p:cNvSpPr txBox="1"/>
              <p:nvPr/>
            </p:nvSpPr>
            <p:spPr>
              <a:xfrm>
                <a:off x="2409523" y="121033"/>
                <a:ext cx="429926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700" dirty="0">
                    <a:solidFill>
                      <a:srgbClr val="FF0000"/>
                    </a:solidFill>
                  </a:rPr>
                  <a:t>Riyadh</a:t>
                </a:r>
                <a:endParaRPr lang="en-DE" sz="700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051" name="Group 1050">
              <a:extLst>
                <a:ext uri="{FF2B5EF4-FFF2-40B4-BE49-F238E27FC236}">
                  <a16:creationId xmlns:a16="http://schemas.microsoft.com/office/drawing/2014/main" id="{7B6EC665-B170-4506-A208-AE47483648B9}"/>
                </a:ext>
              </a:extLst>
            </p:cNvPr>
            <p:cNvGrpSpPr/>
            <p:nvPr/>
          </p:nvGrpSpPr>
          <p:grpSpPr>
            <a:xfrm>
              <a:off x="3830933" y="245091"/>
              <a:ext cx="524381" cy="200055"/>
              <a:chOff x="3830933" y="245091"/>
              <a:chExt cx="524381" cy="200055"/>
            </a:xfrm>
          </p:grpSpPr>
          <p:sp>
            <p:nvSpPr>
              <p:cNvPr id="194" name="Oval 193">
                <a:extLst>
                  <a:ext uri="{FF2B5EF4-FFF2-40B4-BE49-F238E27FC236}">
                    <a16:creationId xmlns:a16="http://schemas.microsoft.com/office/drawing/2014/main" id="{6E1A2DCB-4A50-4EF2-90C3-EFD2F0F024A5}"/>
                  </a:ext>
                </a:extLst>
              </p:cNvPr>
              <p:cNvSpPr/>
              <p:nvPr/>
            </p:nvSpPr>
            <p:spPr>
              <a:xfrm>
                <a:off x="3892524" y="250270"/>
                <a:ext cx="322599" cy="19385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E" sz="700">
                  <a:ln w="12700">
                    <a:solidFill>
                      <a:schemeClr val="tx1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188" name="TextBox 187">
                <a:extLst>
                  <a:ext uri="{FF2B5EF4-FFF2-40B4-BE49-F238E27FC236}">
                    <a16:creationId xmlns:a16="http://schemas.microsoft.com/office/drawing/2014/main" id="{4323A16D-ACC9-4A8F-99DF-720DD4241DBD}"/>
                  </a:ext>
                </a:extLst>
              </p:cNvPr>
              <p:cNvSpPr txBox="1"/>
              <p:nvPr/>
            </p:nvSpPr>
            <p:spPr>
              <a:xfrm>
                <a:off x="3830933" y="245091"/>
                <a:ext cx="524381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700" dirty="0">
                    <a:solidFill>
                      <a:srgbClr val="FF0000"/>
                    </a:solidFill>
                  </a:rPr>
                  <a:t>Jeddah</a:t>
                </a:r>
                <a:endParaRPr lang="en-DE" sz="700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047" name="Group 1046">
              <a:extLst>
                <a:ext uri="{FF2B5EF4-FFF2-40B4-BE49-F238E27FC236}">
                  <a16:creationId xmlns:a16="http://schemas.microsoft.com/office/drawing/2014/main" id="{E7AF25ED-7FE1-40E9-BBA5-5B6879C68163}"/>
                </a:ext>
              </a:extLst>
            </p:cNvPr>
            <p:cNvGrpSpPr/>
            <p:nvPr/>
          </p:nvGrpSpPr>
          <p:grpSpPr>
            <a:xfrm>
              <a:off x="3780857" y="591433"/>
              <a:ext cx="542136" cy="200055"/>
              <a:chOff x="2437611" y="541787"/>
              <a:chExt cx="542136" cy="200055"/>
            </a:xfrm>
          </p:grpSpPr>
          <p:sp>
            <p:nvSpPr>
              <p:cNvPr id="197" name="Oval 196">
                <a:extLst>
                  <a:ext uri="{FF2B5EF4-FFF2-40B4-BE49-F238E27FC236}">
                    <a16:creationId xmlns:a16="http://schemas.microsoft.com/office/drawing/2014/main" id="{0F1E0600-94D7-4FA7-9C6F-BAED32EC68B4}"/>
                  </a:ext>
                </a:extLst>
              </p:cNvPr>
              <p:cNvSpPr/>
              <p:nvPr/>
            </p:nvSpPr>
            <p:spPr>
              <a:xfrm>
                <a:off x="2494516" y="557985"/>
                <a:ext cx="405556" cy="17442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E" sz="700">
                  <a:ln w="12700">
                    <a:solidFill>
                      <a:schemeClr val="tx1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189" name="TextBox 188">
                <a:extLst>
                  <a:ext uri="{FF2B5EF4-FFF2-40B4-BE49-F238E27FC236}">
                    <a16:creationId xmlns:a16="http://schemas.microsoft.com/office/drawing/2014/main" id="{09A01F3B-0270-4FF2-BA04-400B7215B67B}"/>
                  </a:ext>
                </a:extLst>
              </p:cNvPr>
              <p:cNvSpPr txBox="1"/>
              <p:nvPr/>
            </p:nvSpPr>
            <p:spPr>
              <a:xfrm>
                <a:off x="2437611" y="541787"/>
                <a:ext cx="542136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700" dirty="0">
                    <a:solidFill>
                      <a:srgbClr val="FF0000"/>
                    </a:solidFill>
                  </a:rPr>
                  <a:t>Dammam</a:t>
                </a:r>
                <a:endParaRPr lang="en-DE" sz="700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208" name="Group 207">
              <a:extLst>
                <a:ext uri="{FF2B5EF4-FFF2-40B4-BE49-F238E27FC236}">
                  <a16:creationId xmlns:a16="http://schemas.microsoft.com/office/drawing/2014/main" id="{680EA55A-17A7-4E4B-AE9E-50F4C7B568B2}"/>
                </a:ext>
              </a:extLst>
            </p:cNvPr>
            <p:cNvGrpSpPr/>
            <p:nvPr/>
          </p:nvGrpSpPr>
          <p:grpSpPr>
            <a:xfrm>
              <a:off x="3803454" y="416721"/>
              <a:ext cx="283934" cy="200055"/>
              <a:chOff x="926132" y="179070"/>
              <a:chExt cx="429926" cy="222334"/>
            </a:xfrm>
          </p:grpSpPr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E6F6C5E1-DDDF-4761-AB99-757CD8EFA80F}"/>
                  </a:ext>
                </a:extLst>
              </p:cNvPr>
              <p:cNvSpPr/>
              <p:nvPr/>
            </p:nvSpPr>
            <p:spPr>
              <a:xfrm>
                <a:off x="967740" y="200660"/>
                <a:ext cx="347980" cy="19385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E" sz="700">
                  <a:ln w="12700">
                    <a:solidFill>
                      <a:schemeClr val="tx1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209" name="TextBox 208">
                <a:extLst>
                  <a:ext uri="{FF2B5EF4-FFF2-40B4-BE49-F238E27FC236}">
                    <a16:creationId xmlns:a16="http://schemas.microsoft.com/office/drawing/2014/main" id="{D263312D-6503-45B5-9BF4-925C3556C9DC}"/>
                  </a:ext>
                </a:extLst>
              </p:cNvPr>
              <p:cNvSpPr txBox="1"/>
              <p:nvPr/>
            </p:nvSpPr>
            <p:spPr>
              <a:xfrm>
                <a:off x="926132" y="179070"/>
                <a:ext cx="429926" cy="2223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>
                    <a:solidFill>
                      <a:srgbClr val="FF0000"/>
                    </a:solidFill>
                  </a:rPr>
                  <a:t>…</a:t>
                </a:r>
                <a:endParaRPr lang="en-DE" sz="700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053" name="Example DE">
            <a:extLst>
              <a:ext uri="{FF2B5EF4-FFF2-40B4-BE49-F238E27FC236}">
                <a16:creationId xmlns:a16="http://schemas.microsoft.com/office/drawing/2014/main" id="{25F8E193-510D-4CAE-B21F-149AA8A33590}"/>
              </a:ext>
            </a:extLst>
          </p:cNvPr>
          <p:cNvGrpSpPr/>
          <p:nvPr/>
        </p:nvGrpSpPr>
        <p:grpSpPr>
          <a:xfrm>
            <a:off x="7730986" y="2910130"/>
            <a:ext cx="575717" cy="674798"/>
            <a:chOff x="2350409" y="62589"/>
            <a:chExt cx="575717" cy="674798"/>
          </a:xfrm>
        </p:grpSpPr>
        <p:grpSp>
          <p:nvGrpSpPr>
            <p:cNvPr id="1050" name="Group 1049">
              <a:extLst>
                <a:ext uri="{FF2B5EF4-FFF2-40B4-BE49-F238E27FC236}">
                  <a16:creationId xmlns:a16="http://schemas.microsoft.com/office/drawing/2014/main" id="{B7B64657-A5C6-4FA8-B74E-674F84E13D9D}"/>
                </a:ext>
              </a:extLst>
            </p:cNvPr>
            <p:cNvGrpSpPr/>
            <p:nvPr/>
          </p:nvGrpSpPr>
          <p:grpSpPr>
            <a:xfrm>
              <a:off x="2496200" y="537332"/>
              <a:ext cx="429926" cy="200055"/>
              <a:chOff x="926132" y="179070"/>
              <a:chExt cx="429926" cy="200055"/>
            </a:xfrm>
          </p:grpSpPr>
          <p:sp>
            <p:nvSpPr>
              <p:cNvPr id="1043" name="Oval 1042">
                <a:extLst>
                  <a:ext uri="{FF2B5EF4-FFF2-40B4-BE49-F238E27FC236}">
                    <a16:creationId xmlns:a16="http://schemas.microsoft.com/office/drawing/2014/main" id="{242FDDFB-820D-4870-AB68-4DA46992B309}"/>
                  </a:ext>
                </a:extLst>
              </p:cNvPr>
              <p:cNvSpPr/>
              <p:nvPr/>
            </p:nvSpPr>
            <p:spPr>
              <a:xfrm>
                <a:off x="967740" y="200660"/>
                <a:ext cx="303089" cy="16562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E" sz="700">
                  <a:ln w="12700">
                    <a:solidFill>
                      <a:schemeClr val="tx1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1044" name="TextBox 1043">
                <a:extLst>
                  <a:ext uri="{FF2B5EF4-FFF2-40B4-BE49-F238E27FC236}">
                    <a16:creationId xmlns:a16="http://schemas.microsoft.com/office/drawing/2014/main" id="{82E028EE-A055-4C11-B292-DC3695BE6B8F}"/>
                  </a:ext>
                </a:extLst>
              </p:cNvPr>
              <p:cNvSpPr txBox="1"/>
              <p:nvPr/>
            </p:nvSpPr>
            <p:spPr>
              <a:xfrm>
                <a:off x="926132" y="179070"/>
                <a:ext cx="42992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700" dirty="0">
                    <a:solidFill>
                      <a:srgbClr val="FF0000"/>
                    </a:solidFill>
                  </a:rPr>
                  <a:t>Berlin</a:t>
                </a:r>
                <a:endParaRPr lang="en-DE" sz="700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049" name="Group 1048">
              <a:extLst>
                <a:ext uri="{FF2B5EF4-FFF2-40B4-BE49-F238E27FC236}">
                  <a16:creationId xmlns:a16="http://schemas.microsoft.com/office/drawing/2014/main" id="{72D6405A-2928-4E08-9AE9-27A7CECD7CD4}"/>
                </a:ext>
              </a:extLst>
            </p:cNvPr>
            <p:cNvGrpSpPr/>
            <p:nvPr/>
          </p:nvGrpSpPr>
          <p:grpSpPr>
            <a:xfrm>
              <a:off x="2370688" y="359100"/>
              <a:ext cx="460382" cy="200055"/>
              <a:chOff x="1365811" y="102294"/>
              <a:chExt cx="460382" cy="200055"/>
            </a:xfrm>
          </p:grpSpPr>
          <p:sp>
            <p:nvSpPr>
              <p:cNvPr id="190" name="Oval 189">
                <a:extLst>
                  <a:ext uri="{FF2B5EF4-FFF2-40B4-BE49-F238E27FC236}">
                    <a16:creationId xmlns:a16="http://schemas.microsoft.com/office/drawing/2014/main" id="{B4E0975F-3ADB-4CB2-A18A-D8F7675A7A8A}"/>
                  </a:ext>
                </a:extLst>
              </p:cNvPr>
              <p:cNvSpPr/>
              <p:nvPr/>
            </p:nvSpPr>
            <p:spPr>
              <a:xfrm>
                <a:off x="1411780" y="128588"/>
                <a:ext cx="369395" cy="17110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E" sz="700">
                  <a:ln w="12700">
                    <a:solidFill>
                      <a:schemeClr val="tx1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185" name="TextBox 184">
                <a:extLst>
                  <a:ext uri="{FF2B5EF4-FFF2-40B4-BE49-F238E27FC236}">
                    <a16:creationId xmlns:a16="http://schemas.microsoft.com/office/drawing/2014/main" id="{267F1484-9484-4AE4-9E49-35471116EF13}"/>
                  </a:ext>
                </a:extLst>
              </p:cNvPr>
              <p:cNvSpPr txBox="1"/>
              <p:nvPr/>
            </p:nvSpPr>
            <p:spPr>
              <a:xfrm>
                <a:off x="1365811" y="102294"/>
                <a:ext cx="460382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700" dirty="0">
                    <a:solidFill>
                      <a:srgbClr val="FF0000"/>
                    </a:solidFill>
                  </a:rPr>
                  <a:t>Munich</a:t>
                </a:r>
                <a:endParaRPr lang="en-DE" sz="700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048" name="Group 1047">
              <a:extLst>
                <a:ext uri="{FF2B5EF4-FFF2-40B4-BE49-F238E27FC236}">
                  <a16:creationId xmlns:a16="http://schemas.microsoft.com/office/drawing/2014/main" id="{2F916E75-D209-4DB4-B69F-58D9A5D0B75A}"/>
                </a:ext>
              </a:extLst>
            </p:cNvPr>
            <p:cNvGrpSpPr/>
            <p:nvPr/>
          </p:nvGrpSpPr>
          <p:grpSpPr>
            <a:xfrm>
              <a:off x="2350409" y="62589"/>
              <a:ext cx="455574" cy="200055"/>
              <a:chOff x="1668780" y="445020"/>
              <a:chExt cx="455574" cy="200055"/>
            </a:xfrm>
          </p:grpSpPr>
          <p:sp>
            <p:nvSpPr>
              <p:cNvPr id="192" name="Oval 191">
                <a:extLst>
                  <a:ext uri="{FF2B5EF4-FFF2-40B4-BE49-F238E27FC236}">
                    <a16:creationId xmlns:a16="http://schemas.microsoft.com/office/drawing/2014/main" id="{01A4E789-CE74-4E13-892A-525D521ECC2C}"/>
                  </a:ext>
                </a:extLst>
              </p:cNvPr>
              <p:cNvSpPr/>
              <p:nvPr/>
            </p:nvSpPr>
            <p:spPr>
              <a:xfrm>
                <a:off x="1736343" y="477563"/>
                <a:ext cx="317248" cy="14490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E" sz="700" dirty="0">
                  <a:ln w="12700">
                    <a:solidFill>
                      <a:schemeClr val="tx1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186" name="TextBox 185">
                <a:extLst>
                  <a:ext uri="{FF2B5EF4-FFF2-40B4-BE49-F238E27FC236}">
                    <a16:creationId xmlns:a16="http://schemas.microsoft.com/office/drawing/2014/main" id="{BD14BE1B-EE20-489D-BFFC-D5C485309BD8}"/>
                  </a:ext>
                </a:extLst>
              </p:cNvPr>
              <p:cNvSpPr txBox="1"/>
              <p:nvPr/>
            </p:nvSpPr>
            <p:spPr>
              <a:xfrm>
                <a:off x="1668780" y="445020"/>
                <a:ext cx="455574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700" dirty="0">
                    <a:solidFill>
                      <a:srgbClr val="FF0000"/>
                    </a:solidFill>
                  </a:rPr>
                  <a:t>Aachen</a:t>
                </a:r>
                <a:endParaRPr lang="en-DE" sz="700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205" name="Group 204">
              <a:extLst>
                <a:ext uri="{FF2B5EF4-FFF2-40B4-BE49-F238E27FC236}">
                  <a16:creationId xmlns:a16="http://schemas.microsoft.com/office/drawing/2014/main" id="{2712B03A-7A7F-4918-A1B0-CD2BB251205C}"/>
                </a:ext>
              </a:extLst>
            </p:cNvPr>
            <p:cNvGrpSpPr/>
            <p:nvPr/>
          </p:nvGrpSpPr>
          <p:grpSpPr>
            <a:xfrm>
              <a:off x="2578410" y="200660"/>
              <a:ext cx="283934" cy="200055"/>
              <a:chOff x="926132" y="179070"/>
              <a:chExt cx="429926" cy="222334"/>
            </a:xfrm>
          </p:grpSpPr>
          <p:sp>
            <p:nvSpPr>
              <p:cNvPr id="207" name="Oval 206">
                <a:extLst>
                  <a:ext uri="{FF2B5EF4-FFF2-40B4-BE49-F238E27FC236}">
                    <a16:creationId xmlns:a16="http://schemas.microsoft.com/office/drawing/2014/main" id="{43E080C1-1AA3-46DA-8B69-8C3AEB6E651C}"/>
                  </a:ext>
                </a:extLst>
              </p:cNvPr>
              <p:cNvSpPr/>
              <p:nvPr/>
            </p:nvSpPr>
            <p:spPr>
              <a:xfrm>
                <a:off x="967740" y="200660"/>
                <a:ext cx="347980" cy="19385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E" sz="700">
                  <a:ln w="12700">
                    <a:solidFill>
                      <a:schemeClr val="tx1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206" name="TextBox 205">
                <a:extLst>
                  <a:ext uri="{FF2B5EF4-FFF2-40B4-BE49-F238E27FC236}">
                    <a16:creationId xmlns:a16="http://schemas.microsoft.com/office/drawing/2014/main" id="{E8813323-3A47-46C6-BECB-958EE4C3963E}"/>
                  </a:ext>
                </a:extLst>
              </p:cNvPr>
              <p:cNvSpPr txBox="1"/>
              <p:nvPr/>
            </p:nvSpPr>
            <p:spPr>
              <a:xfrm>
                <a:off x="926132" y="179070"/>
                <a:ext cx="429926" cy="2223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>
                    <a:solidFill>
                      <a:srgbClr val="FF0000"/>
                    </a:solidFill>
                  </a:rPr>
                  <a:t>…</a:t>
                </a:r>
                <a:endParaRPr lang="en-DE" sz="700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067" name="WAIT">
            <a:extLst>
              <a:ext uri="{FF2B5EF4-FFF2-40B4-BE49-F238E27FC236}">
                <a16:creationId xmlns:a16="http://schemas.microsoft.com/office/drawing/2014/main" id="{3A43CA20-9B35-4743-9357-C197AB876B15}"/>
              </a:ext>
            </a:extLst>
          </p:cNvPr>
          <p:cNvGrpSpPr/>
          <p:nvPr/>
        </p:nvGrpSpPr>
        <p:grpSpPr>
          <a:xfrm>
            <a:off x="7864183" y="4004896"/>
            <a:ext cx="3369196" cy="959837"/>
            <a:chOff x="6363159" y="1112660"/>
            <a:chExt cx="4369509" cy="1208485"/>
          </a:xfrm>
        </p:grpSpPr>
        <p:sp>
          <p:nvSpPr>
            <p:cNvPr id="227" name="Isosceles Triangle 226">
              <a:extLst>
                <a:ext uri="{FF2B5EF4-FFF2-40B4-BE49-F238E27FC236}">
                  <a16:creationId xmlns:a16="http://schemas.microsoft.com/office/drawing/2014/main" id="{70C2C756-7580-47B2-823B-D92F81A36344}"/>
                </a:ext>
              </a:extLst>
            </p:cNvPr>
            <p:cNvSpPr/>
            <p:nvPr/>
          </p:nvSpPr>
          <p:spPr>
            <a:xfrm rot="16200000">
              <a:off x="6909150" y="1085302"/>
              <a:ext cx="176501" cy="1268483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228" name="Rounded Rectangle 8">
              <a:extLst>
                <a:ext uri="{FF2B5EF4-FFF2-40B4-BE49-F238E27FC236}">
                  <a16:creationId xmlns:a16="http://schemas.microsoft.com/office/drawing/2014/main" id="{626C87A4-F112-4229-95B4-EF4F0C3619BC}"/>
                </a:ext>
              </a:extLst>
            </p:cNvPr>
            <p:cNvSpPr/>
            <p:nvPr/>
          </p:nvSpPr>
          <p:spPr>
            <a:xfrm>
              <a:off x="7600194" y="1112660"/>
              <a:ext cx="2629167" cy="1208485"/>
            </a:xfrm>
            <a:prstGeom prst="round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Wait,</a:t>
              </a:r>
            </a:p>
            <a:p>
              <a:pPr algn="ctr"/>
              <a:r>
                <a:rPr lang="en-GB" dirty="0"/>
                <a:t>what happened</a:t>
              </a:r>
            </a:p>
            <a:p>
              <a:pPr algn="ctr"/>
              <a:r>
                <a:rPr lang="en-GB" dirty="0"/>
                <a:t>Here?</a:t>
              </a:r>
              <a:endParaRPr lang="en-US" dirty="0"/>
            </a:p>
          </p:txBody>
        </p:sp>
        <p:pic>
          <p:nvPicPr>
            <p:cNvPr id="1066" name="Picture 1065" descr="A yellow circ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1726D4C3-042F-406B-8859-E976FE5016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4708" y="1268794"/>
              <a:ext cx="877960" cy="877960"/>
            </a:xfrm>
            <a:prstGeom prst="rect">
              <a:avLst/>
            </a:prstGeom>
          </p:spPr>
        </p:pic>
      </p:grpSp>
      <p:sp>
        <p:nvSpPr>
          <p:cNvPr id="1072" name="Box Time SA">
            <a:extLst>
              <a:ext uri="{FF2B5EF4-FFF2-40B4-BE49-F238E27FC236}">
                <a16:creationId xmlns:a16="http://schemas.microsoft.com/office/drawing/2014/main" id="{7E4AC0E6-7D6B-4179-86AC-4193289C8B42}"/>
              </a:ext>
            </a:extLst>
          </p:cNvPr>
          <p:cNvSpPr/>
          <p:nvPr/>
        </p:nvSpPr>
        <p:spPr>
          <a:xfrm>
            <a:off x="5231307" y="3706482"/>
            <a:ext cx="1964856" cy="8461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grpSp>
        <p:nvGrpSpPr>
          <p:cNvPr id="1078" name="ORGANIC Growth">
            <a:extLst>
              <a:ext uri="{FF2B5EF4-FFF2-40B4-BE49-F238E27FC236}">
                <a16:creationId xmlns:a16="http://schemas.microsoft.com/office/drawing/2014/main" id="{E9CD8A42-7ECB-452C-94B5-E41A7DCFCC90}"/>
              </a:ext>
            </a:extLst>
          </p:cNvPr>
          <p:cNvGrpSpPr/>
          <p:nvPr/>
        </p:nvGrpSpPr>
        <p:grpSpPr>
          <a:xfrm>
            <a:off x="2448176" y="4004530"/>
            <a:ext cx="3280054" cy="959837"/>
            <a:chOff x="2448176" y="4152725"/>
            <a:chExt cx="3280054" cy="959837"/>
          </a:xfrm>
        </p:grpSpPr>
        <p:grpSp>
          <p:nvGrpSpPr>
            <p:cNvPr id="240" name="ORGANIC GROWTH">
              <a:extLst>
                <a:ext uri="{FF2B5EF4-FFF2-40B4-BE49-F238E27FC236}">
                  <a16:creationId xmlns:a16="http://schemas.microsoft.com/office/drawing/2014/main" id="{1FF47127-FCFE-4764-B64A-0E656533BCB4}"/>
                </a:ext>
              </a:extLst>
            </p:cNvPr>
            <p:cNvGrpSpPr/>
            <p:nvPr/>
          </p:nvGrpSpPr>
          <p:grpSpPr>
            <a:xfrm>
              <a:off x="2729085" y="4152725"/>
              <a:ext cx="2999145" cy="959837"/>
              <a:chOff x="3833211" y="3350451"/>
              <a:chExt cx="3889591" cy="1208485"/>
            </a:xfrm>
          </p:grpSpPr>
          <p:sp>
            <p:nvSpPr>
              <p:cNvPr id="241" name="Isosceles Triangle 240">
                <a:extLst>
                  <a:ext uri="{FF2B5EF4-FFF2-40B4-BE49-F238E27FC236}">
                    <a16:creationId xmlns:a16="http://schemas.microsoft.com/office/drawing/2014/main" id="{7ED14263-F30D-49C1-8708-40006E579868}"/>
                  </a:ext>
                </a:extLst>
              </p:cNvPr>
              <p:cNvSpPr/>
              <p:nvPr/>
            </p:nvSpPr>
            <p:spPr>
              <a:xfrm rot="5400000">
                <a:off x="7000310" y="3315365"/>
                <a:ext cx="176502" cy="1268483"/>
              </a:xfrm>
              <a:prstGeom prst="triangl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E"/>
              </a:p>
            </p:txBody>
          </p:sp>
          <p:sp>
            <p:nvSpPr>
              <p:cNvPr id="242" name="Rounded Rectangle 8">
                <a:extLst>
                  <a:ext uri="{FF2B5EF4-FFF2-40B4-BE49-F238E27FC236}">
                    <a16:creationId xmlns:a16="http://schemas.microsoft.com/office/drawing/2014/main" id="{0F1ACB4D-BC3B-4377-8D21-4C4C2B5CC969}"/>
                  </a:ext>
                </a:extLst>
              </p:cNvPr>
              <p:cNvSpPr/>
              <p:nvPr/>
            </p:nvSpPr>
            <p:spPr>
              <a:xfrm>
                <a:off x="3833211" y="3350451"/>
                <a:ext cx="2629167" cy="1208485"/>
              </a:xfrm>
              <a:prstGeom prst="roundRect">
                <a:avLst/>
              </a:prstGeom>
              <a:ln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i="1" dirty="0"/>
                  <a:t>Organic</a:t>
                </a:r>
              </a:p>
              <a:p>
                <a:pPr algn="ctr"/>
                <a:r>
                  <a:rPr lang="en-GB" dirty="0"/>
                  <a:t>Growth</a:t>
                </a:r>
                <a:endParaRPr lang="en-US" dirty="0"/>
              </a:p>
            </p:txBody>
          </p:sp>
        </p:grpSp>
        <p:pic>
          <p:nvPicPr>
            <p:cNvPr id="1077" name="Picture 1076" descr="A picture containing text, clipart, screenshot&#10;&#10;Description automatically generated">
              <a:extLst>
                <a:ext uri="{FF2B5EF4-FFF2-40B4-BE49-F238E27FC236}">
                  <a16:creationId xmlns:a16="http://schemas.microsoft.com/office/drawing/2014/main" id="{CC9EB209-441E-416D-9095-E790E7D8B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8176" y="4270547"/>
              <a:ext cx="737529" cy="737529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48171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0" dur="500"/>
                                        <p:tgtEl>
                                          <p:spTgt spid="10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42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07407E-6 L 0.02682 -4.07407E-6 " pathEditMode="relative" rAng="0" ptsTypes="AA">
                                      <p:cBhvr>
                                        <p:cTn id="115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96296E-6 L -0.17266 0.21435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33" y="10718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8" dur="2000" fill="hold"/>
                                        <p:tgtEl>
                                          <p:spTgt spid="124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000"/>
                            </p:stCondLst>
                            <p:childTnLst>
                              <p:par>
                                <p:cTn id="1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07407E-6 L 0.03607 -4.07407E-6 " pathEditMode="relative" rAng="0" ptsTypes="AA">
                                      <p:cBhvr>
                                        <p:cTn id="136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000"/>
                            </p:stCondLst>
                            <p:childTnLst>
                              <p:par>
                                <p:cTn id="138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500"/>
                            </p:stCondLst>
                            <p:childTnLst>
                              <p:par>
                                <p:cTn id="14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96296E-6 L -0.15742 0.24953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78" y="12477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0" dur="2000" fill="hold"/>
                                        <p:tgtEl>
                                          <p:spTgt spid="139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"/>
                            </p:stCondLst>
                            <p:childTnLst>
                              <p:par>
                                <p:cTn id="17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71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22222E-6 L -0.04453 -0.14398 " pathEditMode="relative" rAng="0" ptsTypes="AA">
                                      <p:cBhvr>
                                        <p:cTn id="173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7" y="-7199"/>
                                    </p:animMotion>
                                  </p:childTnLst>
                                </p:cTn>
                              </p:par>
                              <p:par>
                                <p:cTn id="17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5" dur="2000" fill="hold"/>
                                        <p:tgtEl>
                                          <p:spTgt spid="15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7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77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59259E-6 L -0.05925 -0.30347 " pathEditMode="relative" rAng="0" ptsTypes="AA">
                                      <p:cBhvr>
                                        <p:cTn id="179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9" y="-15185"/>
                                    </p:animMotion>
                                  </p:childTnLst>
                                </p:cTn>
                              </p:par>
                              <p:par>
                                <p:cTn id="18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1" dur="2000" fill="hold"/>
                                        <p:tgtEl>
                                          <p:spTgt spid="14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500"/>
                            </p:stCondLst>
                            <p:childTnLst>
                              <p:par>
                                <p:cTn id="1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000"/>
                            </p:stCondLst>
                            <p:childTnLst>
                              <p:par>
                                <p:cTn id="1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0" grpId="0" animBg="1"/>
      <p:bldP spid="60" grpId="1" animBg="1"/>
      <p:bldP spid="131" grpId="0"/>
      <p:bldP spid="131" grpId="1"/>
      <p:bldP spid="131" grpId="2"/>
      <p:bldP spid="131" grpId="3"/>
      <p:bldP spid="1041" grpId="0"/>
      <p:bldP spid="179" grpId="0"/>
      <p:bldP spid="180" grpId="0"/>
      <p:bldP spid="181" grpId="0"/>
      <p:bldP spid="107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Motivation – </a:t>
            </a:r>
            <a:r>
              <a:rPr lang="en-GB" dirty="0"/>
              <a:t>Human </a:t>
            </a:r>
            <a:r>
              <a:rPr lang="en-GB" dirty="0" err="1"/>
              <a:t>Behavior</a:t>
            </a:r>
            <a:r>
              <a:rPr lang="en-GB" dirty="0"/>
              <a:t> in Social Media</a:t>
            </a:r>
            <a:endParaRPr lang="en-US" dirty="0"/>
          </a:p>
        </p:txBody>
      </p:sp>
      <p:pic>
        <p:nvPicPr>
          <p:cNvPr id="5" name="App" descr="https://jodel.com/assets/img/en/teaser-demo-iphone.png">
            <a:extLst>
              <a:ext uri="{FF2B5EF4-FFF2-40B4-BE49-F238E27FC236}">
                <a16:creationId xmlns:a16="http://schemas.microsoft.com/office/drawing/2014/main" id="{842D1427-D134-4F2E-B65A-E819A445F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044" y="289717"/>
            <a:ext cx="2975740" cy="6066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6999"/>
            <a:ext cx="11103864" cy="4664552"/>
          </a:xfrm>
        </p:spPr>
        <p:txBody>
          <a:bodyPr>
            <a:normAutofit lnSpcReduction="10000"/>
          </a:bodyPr>
          <a:lstStyle/>
          <a:p>
            <a:r>
              <a:rPr lang="en-GB" dirty="0"/>
              <a:t>24/7 everyday communication</a:t>
            </a:r>
          </a:p>
          <a:p>
            <a:r>
              <a:rPr lang="en-GB" dirty="0"/>
              <a:t>Lots of platforms</a:t>
            </a:r>
          </a:p>
          <a:p>
            <a:pPr lvl="1"/>
            <a:r>
              <a:rPr lang="en-GB" dirty="0"/>
              <a:t> RW focuses single (US/EU) markets</a:t>
            </a:r>
          </a:p>
          <a:p>
            <a:r>
              <a:rPr lang="en-GB" dirty="0"/>
              <a:t>We focus on </a:t>
            </a:r>
            <a:r>
              <a:rPr lang="en-GB" dirty="0" err="1"/>
              <a:t>Jodel</a:t>
            </a:r>
            <a:endParaRPr lang="en-GB" dirty="0"/>
          </a:p>
          <a:p>
            <a:r>
              <a:rPr lang="en-GB" dirty="0"/>
              <a:t>Unique design features</a:t>
            </a:r>
          </a:p>
          <a:p>
            <a:pPr lvl="1"/>
            <a:r>
              <a:rPr lang="en-GB" dirty="0"/>
              <a:t>Anonymity</a:t>
            </a:r>
          </a:p>
          <a:p>
            <a:pPr lvl="1"/>
            <a:r>
              <a:rPr lang="en-GB" dirty="0" err="1"/>
              <a:t>Hyperlocality</a:t>
            </a:r>
            <a:endParaRPr lang="en-GB" dirty="0"/>
          </a:p>
          <a:p>
            <a:r>
              <a:rPr lang="en-GB" dirty="0"/>
              <a:t>Given these very same features</a:t>
            </a:r>
          </a:p>
          <a:p>
            <a:pPr lvl="1"/>
            <a:r>
              <a:rPr lang="en-GB" dirty="0"/>
              <a:t>How do users use it?</a:t>
            </a:r>
          </a:p>
          <a:p>
            <a:pPr lvl="1"/>
            <a:r>
              <a:rPr lang="en-GB" dirty="0"/>
              <a:t>What are implications on user experience?</a:t>
            </a:r>
          </a:p>
          <a:p>
            <a:pPr lvl="1"/>
            <a:r>
              <a:rPr lang="en-GB" dirty="0"/>
              <a:t>Comparison DE - SA</a:t>
            </a:r>
          </a:p>
          <a:p>
            <a:pPr lvl="1"/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991360" y="6356350"/>
            <a:ext cx="7975600" cy="365125"/>
          </a:xfrm>
        </p:spPr>
        <p:txBody>
          <a:bodyPr/>
          <a:lstStyle/>
          <a:p>
            <a:r>
              <a:rPr lang="en-GB" dirty="0"/>
              <a:t>Differences in Social Media Usage Exist </a:t>
            </a:r>
          </a:p>
          <a:p>
            <a:r>
              <a:rPr lang="en-GB" dirty="0"/>
              <a:t>Between Western and Middle-East Countries</a:t>
            </a:r>
            <a:endParaRPr lang="en-US" dirty="0"/>
          </a:p>
        </p:txBody>
      </p:sp>
      <p:grpSp>
        <p:nvGrpSpPr>
          <p:cNvPr id="6" name="Communitiy">
            <a:extLst>
              <a:ext uri="{FF2B5EF4-FFF2-40B4-BE49-F238E27FC236}">
                <a16:creationId xmlns:a16="http://schemas.microsoft.com/office/drawing/2014/main" id="{0FBDFA93-551A-4E44-BB8E-BBA901A2125F}"/>
              </a:ext>
            </a:extLst>
          </p:cNvPr>
          <p:cNvGrpSpPr/>
          <p:nvPr/>
        </p:nvGrpSpPr>
        <p:grpSpPr>
          <a:xfrm>
            <a:off x="8224946" y="1164173"/>
            <a:ext cx="3280667" cy="354186"/>
            <a:chOff x="8282179" y="1064829"/>
            <a:chExt cx="3420958" cy="36933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52D4CCB-EA8E-4442-A96C-0C93C7F15DFC}"/>
                </a:ext>
              </a:extLst>
            </p:cNvPr>
            <p:cNvSpPr/>
            <p:nvPr/>
          </p:nvSpPr>
          <p:spPr bwMode="auto">
            <a:xfrm>
              <a:off x="8282179" y="1134458"/>
              <a:ext cx="797668" cy="297127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DE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7683EF2-035B-437F-B7C5-886FC172371B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9079847" y="1273654"/>
              <a:ext cx="1254449" cy="0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D29B4D4-A52A-4A24-AFAC-851BB491C43F}"/>
                </a:ext>
              </a:extLst>
            </p:cNvPr>
            <p:cNvSpPr txBox="1"/>
            <p:nvPr/>
          </p:nvSpPr>
          <p:spPr>
            <a:xfrm>
              <a:off x="10405987" y="1064829"/>
              <a:ext cx="12971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800" b="1" dirty="0"/>
                <a:t>C</a:t>
              </a:r>
              <a:r>
                <a:rPr lang="en-DE" sz="1800" b="1" dirty="0"/>
                <a:t>o</a:t>
              </a:r>
              <a:r>
                <a:rPr lang="de-DE" sz="1800" b="1" dirty="0"/>
                <a:t>m</a:t>
              </a:r>
              <a:r>
                <a:rPr lang="en-DE" sz="1800" b="1" dirty="0"/>
                <a:t>m</a:t>
              </a:r>
              <a:r>
                <a:rPr lang="de-DE" sz="1800" b="1" dirty="0"/>
                <a:t>u</a:t>
              </a:r>
              <a:r>
                <a:rPr lang="en-DE" sz="1800" b="1" dirty="0"/>
                <a:t>n</a:t>
              </a:r>
              <a:r>
                <a:rPr lang="de-DE" sz="1800" b="1" dirty="0"/>
                <a:t>i</a:t>
              </a:r>
              <a:r>
                <a:rPr lang="en-DE" sz="1800" b="1" dirty="0"/>
                <a:t>t</a:t>
              </a:r>
              <a:r>
                <a:rPr lang="de-DE" sz="1800" b="1" dirty="0"/>
                <a:t>y</a:t>
              </a:r>
              <a:endParaRPr lang="en-DE" sz="1800" b="1" dirty="0"/>
            </a:p>
          </p:txBody>
        </p:sp>
      </p:grpSp>
      <p:grpSp>
        <p:nvGrpSpPr>
          <p:cNvPr id="10" name="Feed">
            <a:extLst>
              <a:ext uri="{FF2B5EF4-FFF2-40B4-BE49-F238E27FC236}">
                <a16:creationId xmlns:a16="http://schemas.microsoft.com/office/drawing/2014/main" id="{22E2C57E-7644-4EEC-9077-4368EE10CD60}"/>
              </a:ext>
            </a:extLst>
          </p:cNvPr>
          <p:cNvGrpSpPr/>
          <p:nvPr/>
        </p:nvGrpSpPr>
        <p:grpSpPr>
          <a:xfrm>
            <a:off x="7546817" y="1485726"/>
            <a:ext cx="3368873" cy="354186"/>
            <a:chOff x="7601918" y="1384061"/>
            <a:chExt cx="3512936" cy="36933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F666689-E9CF-4DD4-B69C-889B7BFBBB22}"/>
                </a:ext>
              </a:extLst>
            </p:cNvPr>
            <p:cNvSpPr/>
            <p:nvPr/>
          </p:nvSpPr>
          <p:spPr bwMode="auto">
            <a:xfrm>
              <a:off x="7601918" y="1408221"/>
              <a:ext cx="2149138" cy="321013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DE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B1B2678-EF6C-496D-B168-064FC1CC44D4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9760109" y="1568727"/>
              <a:ext cx="601054" cy="0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127EFAE-786B-4204-9BDE-009713F07679}"/>
                </a:ext>
              </a:extLst>
            </p:cNvPr>
            <p:cNvSpPr txBox="1"/>
            <p:nvPr/>
          </p:nvSpPr>
          <p:spPr>
            <a:xfrm>
              <a:off x="10473525" y="1384061"/>
              <a:ext cx="6413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800" b="1" dirty="0"/>
                <a:t>F</a:t>
              </a:r>
              <a:r>
                <a:rPr lang="en-DE" sz="1800" b="1" dirty="0"/>
                <a:t>e</a:t>
              </a:r>
              <a:r>
                <a:rPr lang="de-DE" sz="1800" b="1" dirty="0"/>
                <a:t>e</a:t>
              </a:r>
              <a:r>
                <a:rPr lang="en-DE" sz="1800" b="1" dirty="0"/>
                <a:t>d</a:t>
              </a:r>
            </a:p>
          </p:txBody>
        </p:sp>
      </p:grpSp>
      <p:grpSp>
        <p:nvGrpSpPr>
          <p:cNvPr id="14" name="Jodel Thread">
            <a:extLst>
              <a:ext uri="{FF2B5EF4-FFF2-40B4-BE49-F238E27FC236}">
                <a16:creationId xmlns:a16="http://schemas.microsoft.com/office/drawing/2014/main" id="{198F7A1D-B3DE-4979-916F-3A0EE07DE3C2}"/>
              </a:ext>
            </a:extLst>
          </p:cNvPr>
          <p:cNvGrpSpPr/>
          <p:nvPr/>
        </p:nvGrpSpPr>
        <p:grpSpPr>
          <a:xfrm>
            <a:off x="7283380" y="1870075"/>
            <a:ext cx="3968446" cy="1006894"/>
            <a:chOff x="7306845" y="1748155"/>
            <a:chExt cx="4138143" cy="104995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48CAFE1-D83A-4C08-A946-16CB85975605}"/>
                </a:ext>
              </a:extLst>
            </p:cNvPr>
            <p:cNvSpPr/>
            <p:nvPr/>
          </p:nvSpPr>
          <p:spPr bwMode="auto">
            <a:xfrm>
              <a:off x="7306845" y="1748155"/>
              <a:ext cx="2706858" cy="1049950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DE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15FB78D-EAB4-422F-B3B1-67B34BB8D711}"/>
                </a:ext>
              </a:extLst>
            </p:cNvPr>
            <p:cNvCxnSpPr>
              <a:cxnSpLocks/>
              <a:endCxn id="15" idx="3"/>
            </p:cNvCxnSpPr>
            <p:nvPr/>
          </p:nvCxnSpPr>
          <p:spPr bwMode="auto">
            <a:xfrm flipH="1">
              <a:off x="10013703" y="2273130"/>
              <a:ext cx="327086" cy="0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55A4F26-26B9-4520-91A8-207D23E14F5A}"/>
                </a:ext>
              </a:extLst>
            </p:cNvPr>
            <p:cNvSpPr txBox="1"/>
            <p:nvPr/>
          </p:nvSpPr>
          <p:spPr>
            <a:xfrm>
              <a:off x="10405986" y="1971745"/>
              <a:ext cx="103900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800" b="1" dirty="0"/>
                <a:t>a</a:t>
              </a:r>
              <a:r>
                <a:rPr lang="en-DE" sz="1800" b="1" dirty="0"/>
                <a:t> “J</a:t>
              </a:r>
              <a:r>
                <a:rPr lang="de-DE" sz="1800" b="1" dirty="0"/>
                <a:t>o</a:t>
              </a:r>
              <a:r>
                <a:rPr lang="en-DE" sz="1800" b="1" dirty="0"/>
                <a:t>d</a:t>
              </a:r>
              <a:r>
                <a:rPr lang="de-DE" sz="1800" b="1" dirty="0"/>
                <a:t>e</a:t>
              </a:r>
              <a:r>
                <a:rPr lang="en-DE" sz="1800" b="1" dirty="0"/>
                <a:t>l”</a:t>
              </a:r>
            </a:p>
            <a:p>
              <a:r>
                <a:rPr lang="en-DE" sz="1800" b="1" dirty="0"/>
                <a:t>(</a:t>
              </a:r>
              <a:r>
                <a:rPr lang="de-DE" sz="1800" b="1" dirty="0"/>
                <a:t>t</a:t>
              </a:r>
              <a:r>
                <a:rPr lang="en-DE" sz="1800" b="1" dirty="0"/>
                <a:t>h</a:t>
              </a:r>
              <a:r>
                <a:rPr lang="de-DE" sz="1800" b="1" dirty="0"/>
                <a:t>r</a:t>
              </a:r>
              <a:r>
                <a:rPr lang="en-DE" sz="1800" b="1" dirty="0"/>
                <a:t>e</a:t>
              </a:r>
              <a:r>
                <a:rPr lang="de-DE" sz="1800" b="1" dirty="0"/>
                <a:t>a</a:t>
              </a:r>
              <a:r>
                <a:rPr lang="en-DE" sz="1800" b="1" dirty="0"/>
                <a:t>d)</a:t>
              </a:r>
            </a:p>
          </p:txBody>
        </p:sp>
      </p:grpSp>
      <p:grpSp>
        <p:nvGrpSpPr>
          <p:cNvPr id="18" name="Up/Downvote / Karma">
            <a:extLst>
              <a:ext uri="{FF2B5EF4-FFF2-40B4-BE49-F238E27FC236}">
                <a16:creationId xmlns:a16="http://schemas.microsoft.com/office/drawing/2014/main" id="{8039BE64-7F39-45F1-B108-8277C99AE5F6}"/>
              </a:ext>
            </a:extLst>
          </p:cNvPr>
          <p:cNvGrpSpPr/>
          <p:nvPr/>
        </p:nvGrpSpPr>
        <p:grpSpPr>
          <a:xfrm>
            <a:off x="9442702" y="4262169"/>
            <a:ext cx="2398961" cy="735489"/>
            <a:chOff x="9585686" y="4247515"/>
            <a:chExt cx="2501543" cy="76693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BB52DD3-8E98-4211-BE09-13C58FE6E5BB}"/>
                </a:ext>
              </a:extLst>
            </p:cNvPr>
            <p:cNvSpPr/>
            <p:nvPr/>
          </p:nvSpPr>
          <p:spPr bwMode="auto">
            <a:xfrm>
              <a:off x="9585686" y="4247515"/>
              <a:ext cx="440649" cy="739302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DE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endParaRP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F12C2B0-0CE0-4834-8784-83876537FC7C}"/>
                </a:ext>
              </a:extLst>
            </p:cNvPr>
            <p:cNvCxnSpPr>
              <a:cxnSpLocks/>
              <a:stCxn id="19" idx="3"/>
            </p:cNvCxnSpPr>
            <p:nvPr/>
          </p:nvCxnSpPr>
          <p:spPr bwMode="auto">
            <a:xfrm>
              <a:off x="10026335" y="4617166"/>
              <a:ext cx="307961" cy="0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C7CF790-EF94-42F1-AACF-3B25E63FE5F9}"/>
                </a:ext>
              </a:extLst>
            </p:cNvPr>
            <p:cNvSpPr txBox="1"/>
            <p:nvPr/>
          </p:nvSpPr>
          <p:spPr>
            <a:xfrm>
              <a:off x="10405984" y="4340485"/>
              <a:ext cx="1681245" cy="6739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de-DE" sz="1800" b="1" dirty="0"/>
                <a:t>U</a:t>
              </a:r>
              <a:r>
                <a:rPr lang="en-DE" sz="1800" b="1" dirty="0"/>
                <a:t>p-/</a:t>
              </a:r>
              <a:r>
                <a:rPr lang="de-DE" sz="1800" b="1" dirty="0"/>
                <a:t>D</a:t>
              </a:r>
              <a:r>
                <a:rPr lang="en-DE" sz="1800" b="1" dirty="0"/>
                <a:t>ownvote</a:t>
              </a:r>
            </a:p>
            <a:p>
              <a:pPr algn="l"/>
              <a:r>
                <a:rPr lang="en-DE" sz="1800" b="1" dirty="0"/>
                <a:t>&amp; ‘Karma</a:t>
              </a:r>
              <a:r>
                <a:rPr lang="en-DE" b="1" dirty="0"/>
                <a:t>’</a:t>
              </a:r>
              <a:endParaRPr lang="en-DE" sz="1800" b="1" dirty="0"/>
            </a:p>
          </p:txBody>
        </p:sp>
      </p:grpSp>
      <p:sp>
        <p:nvSpPr>
          <p:cNvPr id="34" name="MASK">
            <a:extLst>
              <a:ext uri="{FF2B5EF4-FFF2-40B4-BE49-F238E27FC236}">
                <a16:creationId xmlns:a16="http://schemas.microsoft.com/office/drawing/2014/main" id="{5A88C5C8-7D87-4FFB-B369-2F5EEB524C19}"/>
              </a:ext>
            </a:extLst>
          </p:cNvPr>
          <p:cNvSpPr/>
          <p:nvPr/>
        </p:nvSpPr>
        <p:spPr>
          <a:xfrm>
            <a:off x="7076042" y="225550"/>
            <a:ext cx="4866021" cy="61308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grpSp>
        <p:nvGrpSpPr>
          <p:cNvPr id="24" name="Distinct Communities">
            <a:extLst>
              <a:ext uri="{FF2B5EF4-FFF2-40B4-BE49-F238E27FC236}">
                <a16:creationId xmlns:a16="http://schemas.microsoft.com/office/drawing/2014/main" id="{4B2BC96D-B22D-457F-9CC8-356BC46C489F}"/>
              </a:ext>
            </a:extLst>
          </p:cNvPr>
          <p:cNvGrpSpPr/>
          <p:nvPr/>
        </p:nvGrpSpPr>
        <p:grpSpPr>
          <a:xfrm>
            <a:off x="7235586" y="2697631"/>
            <a:ext cx="3143924" cy="1026598"/>
            <a:chOff x="4152291" y="1690688"/>
            <a:chExt cx="3700947" cy="1208485"/>
          </a:xfrm>
        </p:grpSpPr>
        <p:sp>
          <p:nvSpPr>
            <p:cNvPr id="25" name="Rounded Rectangle 26">
              <a:extLst>
                <a:ext uri="{FF2B5EF4-FFF2-40B4-BE49-F238E27FC236}">
                  <a16:creationId xmlns:a16="http://schemas.microsoft.com/office/drawing/2014/main" id="{1C77DC36-A432-46B4-8D25-E2605A6AF885}"/>
                </a:ext>
              </a:extLst>
            </p:cNvPr>
            <p:cNvSpPr/>
            <p:nvPr/>
          </p:nvSpPr>
          <p:spPr>
            <a:xfrm>
              <a:off x="4152291" y="1690688"/>
              <a:ext cx="3118161" cy="1208485"/>
            </a:xfrm>
            <a:prstGeom prst="round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DE" b="1" dirty="0"/>
                <a:t>Distinct Communities </a:t>
              </a:r>
            </a:p>
            <a:p>
              <a:pPr algn="ctr"/>
              <a:r>
                <a:rPr lang="en-DE" dirty="0"/>
                <a:t>(by design)</a:t>
              </a:r>
              <a:endParaRPr lang="en-US" dirty="0"/>
            </a:p>
          </p:txBody>
        </p:sp>
        <p:pic>
          <p:nvPicPr>
            <p:cNvPr id="26" name="Picture 2" descr="https://noto-website-2.storage.googleapis.com/emoji/emoji_u1f516.png">
              <a:extLst>
                <a:ext uri="{FF2B5EF4-FFF2-40B4-BE49-F238E27FC236}">
                  <a16:creationId xmlns:a16="http://schemas.microsoft.com/office/drawing/2014/main" id="{AD27C964-2ABF-4ADE-94F6-A82238C152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8557" y="1825625"/>
              <a:ext cx="1024681" cy="964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Mining">
            <a:extLst>
              <a:ext uri="{FF2B5EF4-FFF2-40B4-BE49-F238E27FC236}">
                <a16:creationId xmlns:a16="http://schemas.microsoft.com/office/drawing/2014/main" id="{59F093FF-0A66-4255-90CA-217A06380055}"/>
              </a:ext>
            </a:extLst>
          </p:cNvPr>
          <p:cNvGrpSpPr/>
          <p:nvPr/>
        </p:nvGrpSpPr>
        <p:grpSpPr>
          <a:xfrm>
            <a:off x="6827167" y="3894563"/>
            <a:ext cx="3057200" cy="1026598"/>
            <a:chOff x="5322057" y="4159873"/>
            <a:chExt cx="3598858" cy="1208485"/>
          </a:xfrm>
        </p:grpSpPr>
        <p:sp>
          <p:nvSpPr>
            <p:cNvPr id="28" name="Rounded Rectangle 8">
              <a:extLst>
                <a:ext uri="{FF2B5EF4-FFF2-40B4-BE49-F238E27FC236}">
                  <a16:creationId xmlns:a16="http://schemas.microsoft.com/office/drawing/2014/main" id="{E44220D1-81CE-436C-9B71-8A76390096DD}"/>
                </a:ext>
              </a:extLst>
            </p:cNvPr>
            <p:cNvSpPr/>
            <p:nvPr/>
          </p:nvSpPr>
          <p:spPr>
            <a:xfrm>
              <a:off x="5808373" y="4159873"/>
              <a:ext cx="3112542" cy="1208485"/>
            </a:xfrm>
            <a:prstGeom prst="round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Mining </a:t>
              </a:r>
            </a:p>
            <a:p>
              <a:pPr algn="ctr"/>
              <a:r>
                <a:rPr lang="en-GB" b="1" dirty="0" err="1"/>
                <a:t>Behavioral</a:t>
              </a:r>
              <a:r>
                <a:rPr lang="en-GB" b="1" dirty="0"/>
                <a:t> Differences</a:t>
              </a:r>
              <a:endParaRPr lang="en-US" dirty="0"/>
            </a:p>
          </p:txBody>
        </p:sp>
        <p:pic>
          <p:nvPicPr>
            <p:cNvPr id="29" name="Picture 4" descr="https://noto-website-2.storage.googleapis.com/emoji/emoji_u1f4a1.png">
              <a:extLst>
                <a:ext uri="{FF2B5EF4-FFF2-40B4-BE49-F238E27FC236}">
                  <a16:creationId xmlns:a16="http://schemas.microsoft.com/office/drawing/2014/main" id="{8FA83622-A5B6-46D3-8DF6-26D120297E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2057" y="4270682"/>
              <a:ext cx="994566" cy="936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" name="WHY">
            <a:extLst>
              <a:ext uri="{FF2B5EF4-FFF2-40B4-BE49-F238E27FC236}">
                <a16:creationId xmlns:a16="http://schemas.microsoft.com/office/drawing/2014/main" id="{1F25D371-29CE-4918-9BF2-0EBA82284870}"/>
              </a:ext>
            </a:extLst>
          </p:cNvPr>
          <p:cNvGrpSpPr/>
          <p:nvPr/>
        </p:nvGrpSpPr>
        <p:grpSpPr>
          <a:xfrm>
            <a:off x="7020228" y="1518469"/>
            <a:ext cx="2890136" cy="1026598"/>
            <a:chOff x="5588043" y="2695052"/>
            <a:chExt cx="3402194" cy="1208485"/>
          </a:xfrm>
        </p:grpSpPr>
        <p:sp>
          <p:nvSpPr>
            <p:cNvPr id="31" name="Rounded Rectangle 8">
              <a:extLst>
                <a:ext uri="{FF2B5EF4-FFF2-40B4-BE49-F238E27FC236}">
                  <a16:creationId xmlns:a16="http://schemas.microsoft.com/office/drawing/2014/main" id="{CD6C066B-9A1C-43F7-AD93-EACECD40E4B9}"/>
                </a:ext>
              </a:extLst>
            </p:cNvPr>
            <p:cNvSpPr/>
            <p:nvPr/>
          </p:nvSpPr>
          <p:spPr>
            <a:xfrm>
              <a:off x="5836920" y="2695052"/>
              <a:ext cx="3153317" cy="1208485"/>
            </a:xfrm>
            <a:prstGeom prst="round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But WHY</a:t>
              </a:r>
            </a:p>
            <a:p>
              <a:pPr algn="ctr"/>
              <a:r>
                <a:rPr lang="en-GB" b="1" dirty="0"/>
                <a:t>DE</a:t>
              </a:r>
              <a:r>
                <a:rPr lang="en-GB" dirty="0"/>
                <a:t> &amp; </a:t>
              </a:r>
              <a:r>
                <a:rPr lang="en-GB" b="1" dirty="0"/>
                <a:t>SA</a:t>
              </a:r>
              <a:r>
                <a:rPr lang="en-GB" dirty="0"/>
                <a:t>?</a:t>
              </a:r>
              <a:endParaRPr lang="en-US" dirty="0"/>
            </a:p>
          </p:txBody>
        </p:sp>
        <p:pic>
          <p:nvPicPr>
            <p:cNvPr id="32" name="Picture 2" descr="https://noto-website-2.storage.googleapis.com/emoji/emoji_u1f914.png">
              <a:extLst>
                <a:ext uri="{FF2B5EF4-FFF2-40B4-BE49-F238E27FC236}">
                  <a16:creationId xmlns:a16="http://schemas.microsoft.com/office/drawing/2014/main" id="{97217576-B559-4058-A6E6-250853120E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8043" y="2799944"/>
              <a:ext cx="1061117" cy="9986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5" name="Title 1">
            <a:extLst>
              <a:ext uri="{FF2B5EF4-FFF2-40B4-BE49-F238E27FC236}">
                <a16:creationId xmlns:a16="http://schemas.microsoft.com/office/drawing/2014/main" id="{F7B1DC75-6603-46E3-8FFC-8A3CB3720BD5}"/>
              </a:ext>
            </a:extLst>
          </p:cNvPr>
          <p:cNvSpPr txBox="1">
            <a:spLocks/>
          </p:cNvSpPr>
          <p:nvPr/>
        </p:nvSpPr>
        <p:spPr>
          <a:xfrm>
            <a:off x="838200" y="37204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DE" dirty="0"/>
              <a:t>Motivation – </a:t>
            </a:r>
            <a:r>
              <a:rPr lang="en-GB" dirty="0"/>
              <a:t>Human </a:t>
            </a:r>
            <a:r>
              <a:rPr lang="en-GB" dirty="0" err="1"/>
              <a:t>Behavior</a:t>
            </a:r>
            <a:r>
              <a:rPr lang="en-GB" dirty="0"/>
              <a:t> in Social Media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565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4" grpId="0" animBg="1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484020"/>
            <a:ext cx="10515600" cy="1325563"/>
          </a:xfrm>
        </p:spPr>
        <p:txBody>
          <a:bodyPr/>
          <a:lstStyle/>
          <a:p>
            <a:r>
              <a:rPr lang="en-DE" dirty="0"/>
              <a:t>Dataset</a:t>
            </a:r>
            <a:r>
              <a:rPr lang="en-GB" dirty="0"/>
              <a:t> &amp; Eval Backbone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15135"/>
            <a:ext cx="6491273" cy="4351338"/>
          </a:xfrm>
        </p:spPr>
        <p:txBody>
          <a:bodyPr>
            <a:normAutofit/>
          </a:bodyPr>
          <a:lstStyle/>
          <a:p>
            <a:r>
              <a:rPr lang="en-US" b="1" dirty="0"/>
              <a:t>Ground truth</a:t>
            </a:r>
            <a:r>
              <a:rPr lang="en-US" dirty="0"/>
              <a:t> information from operator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Natural </a:t>
            </a:r>
            <a:r>
              <a:rPr lang="en-US" b="1" dirty="0"/>
              <a:t>Partitioning</a:t>
            </a:r>
          </a:p>
          <a:p>
            <a:pPr lvl="1"/>
            <a:r>
              <a:rPr lang="en-US" dirty="0"/>
              <a:t>Country</a:t>
            </a:r>
          </a:p>
          <a:p>
            <a:pPr lvl="1"/>
            <a:r>
              <a:rPr lang="en-US" dirty="0"/>
              <a:t>Time</a:t>
            </a:r>
          </a:p>
          <a:p>
            <a:pPr lvl="1"/>
            <a:r>
              <a:rPr lang="en-US" dirty="0"/>
              <a:t>Activity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991360" y="6356350"/>
            <a:ext cx="7975600" cy="365125"/>
          </a:xfrm>
        </p:spPr>
        <p:txBody>
          <a:bodyPr/>
          <a:lstStyle/>
          <a:p>
            <a:r>
              <a:rPr lang="en-GB" dirty="0"/>
              <a:t>Differences in Social Media Usage Exist </a:t>
            </a:r>
          </a:p>
          <a:p>
            <a:r>
              <a:rPr lang="en-GB" dirty="0"/>
              <a:t>Between Western and Middle-East Countries</a:t>
            </a:r>
            <a:endParaRPr lang="en-US" dirty="0"/>
          </a:p>
        </p:txBody>
      </p:sp>
      <p:sp>
        <p:nvSpPr>
          <p:cNvPr id="7" name="img sources"/>
          <p:cNvSpPr txBox="1"/>
          <p:nvPr/>
        </p:nvSpPr>
        <p:spPr>
          <a:xfrm>
            <a:off x="9276787" y="-35755"/>
            <a:ext cx="2965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*https://en.wikipedia.org/wiki/Saudi_Arabia</a:t>
            </a:r>
          </a:p>
          <a:p>
            <a:pPr algn="r"/>
            <a:r>
              <a:rPr lang="en-US" sz="1200" dirty="0"/>
              <a:t>https://en.wikipedia.org/wiki/Germany</a:t>
            </a:r>
          </a:p>
          <a:p>
            <a:pPr marL="171450" indent="-171450" algn="r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grpSp>
        <p:nvGrpSpPr>
          <p:cNvPr id="15" name="SA">
            <a:extLst>
              <a:ext uri="{FF2B5EF4-FFF2-40B4-BE49-F238E27FC236}">
                <a16:creationId xmlns:a16="http://schemas.microsoft.com/office/drawing/2014/main" id="{33A476F8-DECB-498F-8B35-34568BC4D084}"/>
              </a:ext>
            </a:extLst>
          </p:cNvPr>
          <p:cNvGrpSpPr/>
          <p:nvPr/>
        </p:nvGrpSpPr>
        <p:grpSpPr>
          <a:xfrm>
            <a:off x="9948478" y="413096"/>
            <a:ext cx="1918706" cy="2024352"/>
            <a:chOff x="9653182" y="662968"/>
            <a:chExt cx="2383195" cy="2514416"/>
          </a:xfrm>
        </p:grpSpPr>
        <p:pic>
          <p:nvPicPr>
            <p:cNvPr id="5122" name="Picture 2" descr="Location of Saudi Arabi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3182" y="662968"/>
              <a:ext cx="2381250" cy="2381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6" name="Picture 6" descr="https://noto-website-2.storage.googleapis.com/emoji/emoji_u1f1f8_1f1e6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05593" y="2395469"/>
              <a:ext cx="830784" cy="7819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DE">
            <a:extLst>
              <a:ext uri="{FF2B5EF4-FFF2-40B4-BE49-F238E27FC236}">
                <a16:creationId xmlns:a16="http://schemas.microsoft.com/office/drawing/2014/main" id="{112E5022-51F3-484F-98E5-F205A3500673}"/>
              </a:ext>
            </a:extLst>
          </p:cNvPr>
          <p:cNvGrpSpPr/>
          <p:nvPr/>
        </p:nvGrpSpPr>
        <p:grpSpPr>
          <a:xfrm>
            <a:off x="7563697" y="374638"/>
            <a:ext cx="1951560" cy="2052981"/>
            <a:chOff x="7186426" y="624510"/>
            <a:chExt cx="2424003" cy="2549976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9722F693-F780-44C3-B31B-15828DD6FE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6426" y="624510"/>
              <a:ext cx="2381250" cy="2381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Flag: Germany on Google Android 12L">
              <a:extLst>
                <a:ext uri="{FF2B5EF4-FFF2-40B4-BE49-F238E27FC236}">
                  <a16:creationId xmlns:a16="http://schemas.microsoft.com/office/drawing/2014/main" id="{B0A37676-BFE7-452F-B78D-53F71001B9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2852" y="2366909"/>
              <a:ext cx="807577" cy="807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1" name="Table 12">
            <a:extLst>
              <a:ext uri="{FF2B5EF4-FFF2-40B4-BE49-F238E27FC236}">
                <a16:creationId xmlns:a16="http://schemas.microsoft.com/office/drawing/2014/main" id="{40528C9F-07CF-4196-A051-A6A69694FB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3142533"/>
              </p:ext>
            </p:extLst>
          </p:nvPr>
        </p:nvGraphicFramePr>
        <p:xfrm>
          <a:off x="1270829" y="2502327"/>
          <a:ext cx="327516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2721">
                  <a:extLst>
                    <a:ext uri="{9D8B030D-6E8A-4147-A177-3AD203B41FA5}">
                      <a16:colId xmlns:a16="http://schemas.microsoft.com/office/drawing/2014/main" val="125089878"/>
                    </a:ext>
                  </a:extLst>
                </a:gridCol>
                <a:gridCol w="967563">
                  <a:extLst>
                    <a:ext uri="{9D8B030D-6E8A-4147-A177-3AD203B41FA5}">
                      <a16:colId xmlns:a16="http://schemas.microsoft.com/office/drawing/2014/main" val="3274811676"/>
                    </a:ext>
                  </a:extLst>
                </a:gridCol>
                <a:gridCol w="914882">
                  <a:extLst>
                    <a:ext uri="{9D8B030D-6E8A-4147-A177-3AD203B41FA5}">
                      <a16:colId xmlns:a16="http://schemas.microsoft.com/office/drawing/2014/main" val="40539517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Type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DE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SA</a:t>
                      </a:r>
                      <a:endParaRPr lang="en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22444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User</a:t>
                      </a:r>
                      <a:endParaRPr lang="en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3.6M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1.2M</a:t>
                      </a:r>
                      <a:endParaRPr lang="en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7834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Content</a:t>
                      </a:r>
                      <a:endParaRPr lang="en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285M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469M</a:t>
                      </a:r>
                      <a:endParaRPr lang="en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581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Interaction</a:t>
                      </a:r>
                      <a:endParaRPr lang="en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3.0G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961M</a:t>
                      </a:r>
                      <a:endParaRPr lang="en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6641263"/>
                  </a:ext>
                </a:extLst>
              </a:tr>
            </a:tbl>
          </a:graphicData>
        </a:graphic>
      </p:graphicFrame>
      <p:pic>
        <p:nvPicPr>
          <p:cNvPr id="23" name="Graph DE only" descr="Chart, line chart&#10;&#10;Description automatically generated">
            <a:extLst>
              <a:ext uri="{FF2B5EF4-FFF2-40B4-BE49-F238E27FC236}">
                <a16:creationId xmlns:a16="http://schemas.microsoft.com/office/drawing/2014/main" id="{7876013B-B0E7-4C4F-A734-D46517421E9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471" y="2538757"/>
            <a:ext cx="3657607" cy="2743206"/>
          </a:xfrm>
          <a:prstGeom prst="rect">
            <a:avLst/>
          </a:prstGeom>
        </p:spPr>
      </p:pic>
      <p:pic>
        <p:nvPicPr>
          <p:cNvPr id="21" name="Graph Full" descr="Chart, line chart&#10;&#10;Description automatically generated">
            <a:extLst>
              <a:ext uri="{FF2B5EF4-FFF2-40B4-BE49-F238E27FC236}">
                <a16:creationId xmlns:a16="http://schemas.microsoft.com/office/drawing/2014/main" id="{2B0EAD02-816E-4E46-8B59-540D2CC0073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471" y="2538757"/>
            <a:ext cx="3657607" cy="2743206"/>
          </a:xfrm>
          <a:prstGeom prst="rect">
            <a:avLst/>
          </a:prstGeom>
        </p:spPr>
      </p:pic>
      <p:grpSp>
        <p:nvGrpSpPr>
          <p:cNvPr id="62" name="Partition Time legend">
            <a:extLst>
              <a:ext uri="{FF2B5EF4-FFF2-40B4-BE49-F238E27FC236}">
                <a16:creationId xmlns:a16="http://schemas.microsoft.com/office/drawing/2014/main" id="{CE02A3E0-221C-47EC-8AA9-9198F012CEF7}"/>
              </a:ext>
            </a:extLst>
          </p:cNvPr>
          <p:cNvGrpSpPr/>
          <p:nvPr/>
        </p:nvGrpSpPr>
        <p:grpSpPr>
          <a:xfrm>
            <a:off x="5372803" y="2121840"/>
            <a:ext cx="3330179" cy="646331"/>
            <a:chOff x="5257800" y="2632943"/>
            <a:chExt cx="3330179" cy="646331"/>
          </a:xfrm>
        </p:grpSpPr>
        <p:grpSp>
          <p:nvGrpSpPr>
            <p:cNvPr id="37" name="Partition Time measure 6m">
              <a:extLst>
                <a:ext uri="{FF2B5EF4-FFF2-40B4-BE49-F238E27FC236}">
                  <a16:creationId xmlns:a16="http://schemas.microsoft.com/office/drawing/2014/main" id="{E5E55209-4D21-4E25-9C28-5216DD77CCC7}"/>
                </a:ext>
              </a:extLst>
            </p:cNvPr>
            <p:cNvGrpSpPr/>
            <p:nvPr/>
          </p:nvGrpSpPr>
          <p:grpSpPr>
            <a:xfrm>
              <a:off x="6531689" y="2632943"/>
              <a:ext cx="483947" cy="276999"/>
              <a:chOff x="6531689" y="2936183"/>
              <a:chExt cx="483947" cy="276999"/>
            </a:xfrm>
          </p:grpSpPr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68618BF0-BAC1-4785-AFED-C60A9EA94E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31689" y="3179400"/>
                <a:ext cx="483947" cy="0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D3B0B17-1785-44DE-B7CF-138148648B09}"/>
                  </a:ext>
                </a:extLst>
              </p:cNvPr>
              <p:cNvSpPr txBox="1"/>
              <p:nvPr/>
            </p:nvSpPr>
            <p:spPr>
              <a:xfrm>
                <a:off x="6590363" y="2936183"/>
                <a:ext cx="38664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>
                    <a:solidFill>
                      <a:srgbClr val="C00000"/>
                    </a:solidFill>
                  </a:rPr>
                  <a:t>6m</a:t>
                </a:r>
                <a:endParaRPr lang="en-DE" sz="1200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38" name="Partition Time Quantiles">
              <a:extLst>
                <a:ext uri="{FF2B5EF4-FFF2-40B4-BE49-F238E27FC236}">
                  <a16:creationId xmlns:a16="http://schemas.microsoft.com/office/drawing/2014/main" id="{4411E2BF-395D-4D58-A279-FE7A2137B7DD}"/>
                </a:ext>
              </a:extLst>
            </p:cNvPr>
            <p:cNvSpPr txBox="1"/>
            <p:nvPr/>
          </p:nvSpPr>
          <p:spPr>
            <a:xfrm>
              <a:off x="5257800" y="2909942"/>
              <a:ext cx="3330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b="1" spc="1270" dirty="0">
                  <a:solidFill>
                    <a:srgbClr val="C00000"/>
                  </a:solidFill>
                </a:rPr>
                <a:t>5 4 3 2 1 0</a:t>
              </a:r>
              <a:endParaRPr lang="en-DE" b="1" spc="127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61" name="Partition Country">
            <a:extLst>
              <a:ext uri="{FF2B5EF4-FFF2-40B4-BE49-F238E27FC236}">
                <a16:creationId xmlns:a16="http://schemas.microsoft.com/office/drawing/2014/main" id="{48F35683-E01A-41F2-B0B4-18FD5B6D62B4}"/>
              </a:ext>
            </a:extLst>
          </p:cNvPr>
          <p:cNvGrpSpPr/>
          <p:nvPr/>
        </p:nvGrpSpPr>
        <p:grpSpPr>
          <a:xfrm>
            <a:off x="5686804" y="2871332"/>
            <a:ext cx="3016178" cy="1691893"/>
            <a:chOff x="7384973" y="3382435"/>
            <a:chExt cx="3016178" cy="1691893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BF3D0F1F-D993-4EFA-8101-DBCC041486ED}"/>
                </a:ext>
              </a:extLst>
            </p:cNvPr>
            <p:cNvSpPr/>
            <p:nvPr/>
          </p:nvSpPr>
          <p:spPr>
            <a:xfrm>
              <a:off x="7384974" y="3382435"/>
              <a:ext cx="3016177" cy="79911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78A22D66-B568-4225-B6E7-EFC900F00043}"/>
                </a:ext>
              </a:extLst>
            </p:cNvPr>
            <p:cNvSpPr/>
            <p:nvPr/>
          </p:nvSpPr>
          <p:spPr>
            <a:xfrm>
              <a:off x="7384973" y="4243753"/>
              <a:ext cx="3016177" cy="83057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  <p:sp>
        <p:nvSpPr>
          <p:cNvPr id="60" name="Partition ALL">
            <a:extLst>
              <a:ext uri="{FF2B5EF4-FFF2-40B4-BE49-F238E27FC236}">
                <a16:creationId xmlns:a16="http://schemas.microsoft.com/office/drawing/2014/main" id="{1A0C0027-FAF7-48E4-B7EF-C9217B479CD1}"/>
              </a:ext>
            </a:extLst>
          </p:cNvPr>
          <p:cNvSpPr/>
          <p:nvPr/>
        </p:nvSpPr>
        <p:spPr>
          <a:xfrm>
            <a:off x="5686804" y="2861845"/>
            <a:ext cx="3016177" cy="16918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grpSp>
        <p:nvGrpSpPr>
          <p:cNvPr id="69" name="Partition Country FULL">
            <a:extLst>
              <a:ext uri="{FF2B5EF4-FFF2-40B4-BE49-F238E27FC236}">
                <a16:creationId xmlns:a16="http://schemas.microsoft.com/office/drawing/2014/main" id="{E59FE07D-22C4-4AD2-A121-F9D74D1546C8}"/>
              </a:ext>
            </a:extLst>
          </p:cNvPr>
          <p:cNvGrpSpPr/>
          <p:nvPr/>
        </p:nvGrpSpPr>
        <p:grpSpPr>
          <a:xfrm>
            <a:off x="5686803" y="2862891"/>
            <a:ext cx="3016178" cy="1691893"/>
            <a:chOff x="8831711" y="3382435"/>
            <a:chExt cx="3016178" cy="1691893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200F8AB8-29A9-429A-9403-716F967DD09F}"/>
                </a:ext>
              </a:extLst>
            </p:cNvPr>
            <p:cNvSpPr/>
            <p:nvPr/>
          </p:nvSpPr>
          <p:spPr>
            <a:xfrm>
              <a:off x="8831712" y="3382435"/>
              <a:ext cx="3016177" cy="799112"/>
            </a:xfrm>
            <a:prstGeom prst="rect">
              <a:avLst/>
            </a:prstGeom>
            <a:noFill/>
            <a:ln w="28575">
              <a:solidFill>
                <a:srgbClr val="1B57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B7690E6E-28D6-4027-B854-889016B81ED5}"/>
                </a:ext>
              </a:extLst>
            </p:cNvPr>
            <p:cNvSpPr/>
            <p:nvPr/>
          </p:nvSpPr>
          <p:spPr>
            <a:xfrm>
              <a:off x="8831711" y="4243753"/>
              <a:ext cx="3016177" cy="830575"/>
            </a:xfrm>
            <a:prstGeom prst="rect">
              <a:avLst/>
            </a:prstGeom>
            <a:noFill/>
            <a:ln w="28575">
              <a:solidFill>
                <a:srgbClr val="9817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  <p:grpSp>
        <p:nvGrpSpPr>
          <p:cNvPr id="26" name="Partition Time">
            <a:extLst>
              <a:ext uri="{FF2B5EF4-FFF2-40B4-BE49-F238E27FC236}">
                <a16:creationId xmlns:a16="http://schemas.microsoft.com/office/drawing/2014/main" id="{80405017-A79A-4CD0-883E-70F5D2A7497B}"/>
              </a:ext>
            </a:extLst>
          </p:cNvPr>
          <p:cNvGrpSpPr/>
          <p:nvPr/>
        </p:nvGrpSpPr>
        <p:grpSpPr>
          <a:xfrm>
            <a:off x="5686805" y="2860747"/>
            <a:ext cx="3016178" cy="1691894"/>
            <a:chOff x="5571802" y="3371850"/>
            <a:chExt cx="3016178" cy="1691894"/>
          </a:xfrm>
          <a:noFill/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4F4879F0-6CDB-47F9-A30E-4B687E4E4786}"/>
                </a:ext>
              </a:extLst>
            </p:cNvPr>
            <p:cNvSpPr/>
            <p:nvPr/>
          </p:nvSpPr>
          <p:spPr>
            <a:xfrm>
              <a:off x="5571802" y="3371850"/>
              <a:ext cx="399064" cy="1691894"/>
            </a:xfrm>
            <a:prstGeom prst="rect">
              <a:avLst/>
            </a:prstGeom>
            <a:grp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23B46857-E8D5-41A4-8DD9-35E220DAB13C}"/>
                </a:ext>
              </a:extLst>
            </p:cNvPr>
            <p:cNvSpPr/>
            <p:nvPr/>
          </p:nvSpPr>
          <p:spPr>
            <a:xfrm>
              <a:off x="6008967" y="3371850"/>
              <a:ext cx="483947" cy="1691894"/>
            </a:xfrm>
            <a:prstGeom prst="rect">
              <a:avLst/>
            </a:prstGeom>
            <a:grp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09159511-0F64-483D-8C84-257B1BCB2742}"/>
                </a:ext>
              </a:extLst>
            </p:cNvPr>
            <p:cNvSpPr/>
            <p:nvPr/>
          </p:nvSpPr>
          <p:spPr>
            <a:xfrm>
              <a:off x="6531689" y="3371850"/>
              <a:ext cx="483947" cy="1691894"/>
            </a:xfrm>
            <a:prstGeom prst="rect">
              <a:avLst/>
            </a:prstGeom>
            <a:grp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716E5D7B-55F5-4013-808C-64FBB0174EE6}"/>
                </a:ext>
              </a:extLst>
            </p:cNvPr>
            <p:cNvSpPr/>
            <p:nvPr/>
          </p:nvSpPr>
          <p:spPr>
            <a:xfrm>
              <a:off x="7053737" y="3371850"/>
              <a:ext cx="483947" cy="1691894"/>
            </a:xfrm>
            <a:prstGeom prst="rect">
              <a:avLst/>
            </a:prstGeom>
            <a:grp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5ABCF56-9A2D-42FE-803F-7D660FC9C7D8}"/>
                </a:ext>
              </a:extLst>
            </p:cNvPr>
            <p:cNvSpPr/>
            <p:nvPr/>
          </p:nvSpPr>
          <p:spPr>
            <a:xfrm>
              <a:off x="7581985" y="3371850"/>
              <a:ext cx="483947" cy="1691894"/>
            </a:xfrm>
            <a:prstGeom prst="rect">
              <a:avLst/>
            </a:prstGeom>
            <a:grp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56F8804-359D-40F7-B4AE-6F053D5117FE}"/>
                </a:ext>
              </a:extLst>
            </p:cNvPr>
            <p:cNvSpPr/>
            <p:nvPr/>
          </p:nvSpPr>
          <p:spPr>
            <a:xfrm>
              <a:off x="8104033" y="3371850"/>
              <a:ext cx="483947" cy="1691894"/>
            </a:xfrm>
            <a:prstGeom prst="rect">
              <a:avLst/>
            </a:prstGeom>
            <a:grp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  <p:grpSp>
        <p:nvGrpSpPr>
          <p:cNvPr id="78" name="Partition BOTH DE">
            <a:extLst>
              <a:ext uri="{FF2B5EF4-FFF2-40B4-BE49-F238E27FC236}">
                <a16:creationId xmlns:a16="http://schemas.microsoft.com/office/drawing/2014/main" id="{3DAA7856-D7E3-40C6-B561-7ADE13020289}"/>
              </a:ext>
            </a:extLst>
          </p:cNvPr>
          <p:cNvGrpSpPr/>
          <p:nvPr/>
        </p:nvGrpSpPr>
        <p:grpSpPr>
          <a:xfrm>
            <a:off x="5686804" y="2869188"/>
            <a:ext cx="3016178" cy="791427"/>
            <a:chOff x="5571802" y="3371850"/>
            <a:chExt cx="3016178" cy="1691894"/>
          </a:xfrm>
          <a:noFill/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F1DF0205-46F0-4C35-8946-BC8EDE5B885D}"/>
                </a:ext>
              </a:extLst>
            </p:cNvPr>
            <p:cNvSpPr/>
            <p:nvPr/>
          </p:nvSpPr>
          <p:spPr>
            <a:xfrm>
              <a:off x="5571802" y="3371850"/>
              <a:ext cx="399064" cy="1691894"/>
            </a:xfrm>
            <a:prstGeom prst="rect">
              <a:avLst/>
            </a:prstGeom>
            <a:solidFill>
              <a:srgbClr val="CFE6CA"/>
            </a:solidFill>
            <a:ln w="28575">
              <a:solidFill>
                <a:srgbClr val="CFE6C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6B070A90-8B92-47A1-8054-54AB4F4A6C16}"/>
                </a:ext>
              </a:extLst>
            </p:cNvPr>
            <p:cNvSpPr/>
            <p:nvPr/>
          </p:nvSpPr>
          <p:spPr>
            <a:xfrm>
              <a:off x="6008967" y="3371850"/>
              <a:ext cx="483947" cy="1691894"/>
            </a:xfrm>
            <a:prstGeom prst="rect">
              <a:avLst/>
            </a:prstGeom>
            <a:solidFill>
              <a:srgbClr val="AFD6B8"/>
            </a:solidFill>
            <a:ln w="28575">
              <a:solidFill>
                <a:srgbClr val="AFD6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44E8A774-605E-445F-87AE-F214B90AA52E}"/>
                </a:ext>
              </a:extLst>
            </p:cNvPr>
            <p:cNvSpPr/>
            <p:nvPr/>
          </p:nvSpPr>
          <p:spPr>
            <a:xfrm>
              <a:off x="6531689" y="3371850"/>
              <a:ext cx="483947" cy="1691894"/>
            </a:xfrm>
            <a:prstGeom prst="rect">
              <a:avLst/>
            </a:prstGeom>
            <a:solidFill>
              <a:srgbClr val="85C2BC"/>
            </a:solidFill>
            <a:ln w="28575">
              <a:solidFill>
                <a:srgbClr val="85C2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FC14C053-31EE-4F8D-9B11-D145BE4C370D}"/>
                </a:ext>
              </a:extLst>
            </p:cNvPr>
            <p:cNvSpPr/>
            <p:nvPr/>
          </p:nvSpPr>
          <p:spPr>
            <a:xfrm>
              <a:off x="7053737" y="3371850"/>
              <a:ext cx="483947" cy="1691894"/>
            </a:xfrm>
            <a:prstGeom prst="rect">
              <a:avLst/>
            </a:prstGeom>
            <a:solidFill>
              <a:srgbClr val="5FAAC2"/>
            </a:solidFill>
            <a:ln w="28575">
              <a:solidFill>
                <a:srgbClr val="5FAA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D71DF8E1-835B-48C0-8E7D-55F9DC15F5BC}"/>
                </a:ext>
              </a:extLst>
            </p:cNvPr>
            <p:cNvSpPr/>
            <p:nvPr/>
          </p:nvSpPr>
          <p:spPr>
            <a:xfrm>
              <a:off x="7581985" y="3371850"/>
              <a:ext cx="483947" cy="1691894"/>
            </a:xfrm>
            <a:prstGeom prst="rect">
              <a:avLst/>
            </a:prstGeom>
            <a:solidFill>
              <a:srgbClr val="3D86AC"/>
            </a:solidFill>
            <a:ln w="28575">
              <a:solidFill>
                <a:srgbClr val="3D86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232E5AAA-6A7A-4E7E-A819-42B9C7BC8ACA}"/>
                </a:ext>
              </a:extLst>
            </p:cNvPr>
            <p:cNvSpPr/>
            <p:nvPr/>
          </p:nvSpPr>
          <p:spPr>
            <a:xfrm>
              <a:off x="8104033" y="3371850"/>
              <a:ext cx="483947" cy="1691894"/>
            </a:xfrm>
            <a:prstGeom prst="rect">
              <a:avLst/>
            </a:prstGeom>
            <a:solidFill>
              <a:srgbClr val="1B578B"/>
            </a:solidFill>
            <a:ln w="28575">
              <a:solidFill>
                <a:srgbClr val="1B57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  <p:grpSp>
        <p:nvGrpSpPr>
          <p:cNvPr id="85" name="Partition BOTH SA">
            <a:extLst>
              <a:ext uri="{FF2B5EF4-FFF2-40B4-BE49-F238E27FC236}">
                <a16:creationId xmlns:a16="http://schemas.microsoft.com/office/drawing/2014/main" id="{4CCB307B-6F83-480F-9BB5-FA4A72659010}"/>
              </a:ext>
            </a:extLst>
          </p:cNvPr>
          <p:cNvGrpSpPr/>
          <p:nvPr/>
        </p:nvGrpSpPr>
        <p:grpSpPr>
          <a:xfrm>
            <a:off x="7696987" y="3730507"/>
            <a:ext cx="1005995" cy="830575"/>
            <a:chOff x="7581985" y="3371850"/>
            <a:chExt cx="1005995" cy="1691894"/>
          </a:xfrm>
          <a:noFill/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245A191C-C386-4679-8760-4B695F4A53B7}"/>
                </a:ext>
              </a:extLst>
            </p:cNvPr>
            <p:cNvSpPr/>
            <p:nvPr/>
          </p:nvSpPr>
          <p:spPr>
            <a:xfrm>
              <a:off x="7581985" y="3371850"/>
              <a:ext cx="483947" cy="1691894"/>
            </a:xfrm>
            <a:prstGeom prst="rect">
              <a:avLst/>
            </a:prstGeom>
            <a:solidFill>
              <a:srgbClr val="981774"/>
            </a:solidFill>
            <a:ln w="28575">
              <a:solidFill>
                <a:srgbClr val="9817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CA7814FF-311E-4B69-BA1A-4DEE3727A98E}"/>
                </a:ext>
              </a:extLst>
            </p:cNvPr>
            <p:cNvSpPr/>
            <p:nvPr/>
          </p:nvSpPr>
          <p:spPr>
            <a:xfrm>
              <a:off x="8104033" y="3371850"/>
              <a:ext cx="483947" cy="1691894"/>
            </a:xfrm>
            <a:prstGeom prst="rect">
              <a:avLst/>
            </a:prstGeom>
            <a:solidFill>
              <a:srgbClr val="6B1069"/>
            </a:solidFill>
            <a:ln w="28575">
              <a:solidFill>
                <a:srgbClr val="6B10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  <p:sp>
        <p:nvSpPr>
          <p:cNvPr id="73" name="DE SA">
            <a:extLst>
              <a:ext uri="{FF2B5EF4-FFF2-40B4-BE49-F238E27FC236}">
                <a16:creationId xmlns:a16="http://schemas.microsoft.com/office/drawing/2014/main" id="{2E7DBB6D-F089-47C0-9C62-D2E83632C427}"/>
              </a:ext>
            </a:extLst>
          </p:cNvPr>
          <p:cNvSpPr txBox="1"/>
          <p:nvPr/>
        </p:nvSpPr>
        <p:spPr>
          <a:xfrm>
            <a:off x="8862905" y="3123947"/>
            <a:ext cx="3545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rgbClr val="1B578B"/>
                </a:solidFill>
              </a:rPr>
              <a:t>DE</a:t>
            </a:r>
          </a:p>
          <a:p>
            <a:endParaRPr lang="en-GB" sz="1200" dirty="0">
              <a:solidFill>
                <a:srgbClr val="C00000"/>
              </a:solidFill>
            </a:endParaRPr>
          </a:p>
          <a:p>
            <a:endParaRPr lang="en-GB" sz="1200" dirty="0">
              <a:solidFill>
                <a:srgbClr val="C00000"/>
              </a:solidFill>
            </a:endParaRPr>
          </a:p>
          <a:p>
            <a:endParaRPr lang="en-GB" sz="1200" dirty="0">
              <a:solidFill>
                <a:srgbClr val="C00000"/>
              </a:solidFill>
            </a:endParaRPr>
          </a:p>
          <a:p>
            <a:endParaRPr lang="en-GB" sz="1200" dirty="0">
              <a:solidFill>
                <a:srgbClr val="C00000"/>
              </a:solidFill>
            </a:endParaRPr>
          </a:p>
          <a:p>
            <a:r>
              <a:rPr lang="en-GB" sz="1200" b="1" dirty="0">
                <a:solidFill>
                  <a:srgbClr val="6B1069"/>
                </a:solidFill>
              </a:rPr>
              <a:t>SA</a:t>
            </a:r>
            <a:endParaRPr lang="en-DE" sz="1200" b="1" dirty="0">
              <a:solidFill>
                <a:srgbClr val="6B1069"/>
              </a:solidFill>
            </a:endParaRPr>
          </a:p>
        </p:txBody>
      </p:sp>
      <p:grpSp>
        <p:nvGrpSpPr>
          <p:cNvPr id="1040" name="CDF partitioning lines">
            <a:extLst>
              <a:ext uri="{FF2B5EF4-FFF2-40B4-BE49-F238E27FC236}">
                <a16:creationId xmlns:a16="http://schemas.microsoft.com/office/drawing/2014/main" id="{568EA6A4-0E76-4683-A564-8036917C7A09}"/>
              </a:ext>
            </a:extLst>
          </p:cNvPr>
          <p:cNvGrpSpPr/>
          <p:nvPr/>
        </p:nvGrpSpPr>
        <p:grpSpPr>
          <a:xfrm>
            <a:off x="5671563" y="3084269"/>
            <a:ext cx="3085708" cy="1240155"/>
            <a:chOff x="5319152" y="3762928"/>
            <a:chExt cx="3085708" cy="1240155"/>
          </a:xfrm>
        </p:grpSpPr>
        <p:cxnSp>
          <p:nvCxnSpPr>
            <p:cNvPr id="1025" name="Straight Connector 1024">
              <a:extLst>
                <a:ext uri="{FF2B5EF4-FFF2-40B4-BE49-F238E27FC236}">
                  <a16:creationId xmlns:a16="http://schemas.microsoft.com/office/drawing/2014/main" id="{889DFA9A-D127-40FF-9984-981407DF1D3E}"/>
                </a:ext>
              </a:extLst>
            </p:cNvPr>
            <p:cNvCxnSpPr>
              <a:cxnSpLocks/>
            </p:cNvCxnSpPr>
            <p:nvPr/>
          </p:nvCxnSpPr>
          <p:spPr>
            <a:xfrm>
              <a:off x="5319152" y="3962953"/>
              <a:ext cx="3085708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333E89D7-80D2-4E15-92C8-6C40B47ACB25}"/>
                </a:ext>
              </a:extLst>
            </p:cNvPr>
            <p:cNvCxnSpPr>
              <a:cxnSpLocks/>
            </p:cNvCxnSpPr>
            <p:nvPr/>
          </p:nvCxnSpPr>
          <p:spPr>
            <a:xfrm>
              <a:off x="5319152" y="4153453"/>
              <a:ext cx="3085708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772DA319-AEBC-4A08-BA51-A9F2D1303137}"/>
                </a:ext>
              </a:extLst>
            </p:cNvPr>
            <p:cNvCxnSpPr>
              <a:cxnSpLocks/>
            </p:cNvCxnSpPr>
            <p:nvPr/>
          </p:nvCxnSpPr>
          <p:spPr>
            <a:xfrm>
              <a:off x="5319152" y="3762928"/>
              <a:ext cx="3085708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926EBF10-0457-4199-99C1-9054AC07039D}"/>
                </a:ext>
              </a:extLst>
            </p:cNvPr>
            <p:cNvCxnSpPr>
              <a:cxnSpLocks/>
            </p:cNvCxnSpPr>
            <p:nvPr/>
          </p:nvCxnSpPr>
          <p:spPr>
            <a:xfrm>
              <a:off x="7329473" y="4812583"/>
              <a:ext cx="1029709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96FB5502-43B2-486C-A006-2B0617E64B3A}"/>
                </a:ext>
              </a:extLst>
            </p:cNvPr>
            <p:cNvCxnSpPr>
              <a:cxnSpLocks/>
            </p:cNvCxnSpPr>
            <p:nvPr/>
          </p:nvCxnSpPr>
          <p:spPr>
            <a:xfrm>
              <a:off x="7329473" y="5003083"/>
              <a:ext cx="1029709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4710EE3B-BF48-405F-87DD-B0CAC985AA90}"/>
                </a:ext>
              </a:extLst>
            </p:cNvPr>
            <p:cNvCxnSpPr>
              <a:cxnSpLocks/>
            </p:cNvCxnSpPr>
            <p:nvPr/>
          </p:nvCxnSpPr>
          <p:spPr>
            <a:xfrm>
              <a:off x="7300275" y="4612558"/>
              <a:ext cx="1058907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1" name="TextBox 1040">
            <a:extLst>
              <a:ext uri="{FF2B5EF4-FFF2-40B4-BE49-F238E27FC236}">
                <a16:creationId xmlns:a16="http://schemas.microsoft.com/office/drawing/2014/main" id="{1E4FD9EC-FE33-4091-82D0-8393CBCDB93F}"/>
              </a:ext>
            </a:extLst>
          </p:cNvPr>
          <p:cNvSpPr txBox="1"/>
          <p:nvPr/>
        </p:nvSpPr>
        <p:spPr>
          <a:xfrm>
            <a:off x="8148282" y="3619296"/>
            <a:ext cx="619079" cy="991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1000" dirty="0">
                <a:solidFill>
                  <a:schemeClr val="bg1"/>
                </a:solidFill>
              </a:rPr>
              <a:t>q75-100</a:t>
            </a:r>
          </a:p>
          <a:p>
            <a:pPr algn="ctr">
              <a:lnSpc>
                <a:spcPct val="150000"/>
              </a:lnSpc>
            </a:pPr>
            <a:r>
              <a:rPr lang="en-GB" sz="1000" dirty="0">
                <a:solidFill>
                  <a:schemeClr val="bg1"/>
                </a:solidFill>
              </a:rPr>
              <a:t>q50-75</a:t>
            </a:r>
          </a:p>
          <a:p>
            <a:pPr algn="ctr">
              <a:lnSpc>
                <a:spcPct val="150000"/>
              </a:lnSpc>
            </a:pPr>
            <a:r>
              <a:rPr lang="en-GB" sz="1000" dirty="0">
                <a:solidFill>
                  <a:schemeClr val="bg1"/>
                </a:solidFill>
              </a:rPr>
              <a:t>q25-50</a:t>
            </a:r>
          </a:p>
          <a:p>
            <a:pPr algn="ctr">
              <a:lnSpc>
                <a:spcPct val="150000"/>
              </a:lnSpc>
            </a:pPr>
            <a:r>
              <a:rPr lang="en-GB" sz="1000" dirty="0">
                <a:solidFill>
                  <a:schemeClr val="bg1"/>
                </a:solidFill>
              </a:rPr>
              <a:t>q0-25</a:t>
            </a:r>
            <a:endParaRPr lang="en-DE" sz="1000" dirty="0">
              <a:solidFill>
                <a:schemeClr val="bg1"/>
              </a:solidFill>
            </a:endParaRP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E4B02BA8-9D51-4A1F-A0DB-AE1107D2BE61}"/>
              </a:ext>
            </a:extLst>
          </p:cNvPr>
          <p:cNvSpPr txBox="1"/>
          <p:nvPr/>
        </p:nvSpPr>
        <p:spPr>
          <a:xfrm>
            <a:off x="8159084" y="2745603"/>
            <a:ext cx="619079" cy="9918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1000" dirty="0">
                <a:solidFill>
                  <a:schemeClr val="bg1"/>
                </a:solidFill>
              </a:rPr>
              <a:t>q75-100</a:t>
            </a:r>
          </a:p>
          <a:p>
            <a:pPr algn="ctr">
              <a:lnSpc>
                <a:spcPct val="150000"/>
              </a:lnSpc>
            </a:pPr>
            <a:r>
              <a:rPr lang="en-GB" sz="1000" dirty="0">
                <a:solidFill>
                  <a:schemeClr val="bg1"/>
                </a:solidFill>
              </a:rPr>
              <a:t>q50-75</a:t>
            </a:r>
          </a:p>
          <a:p>
            <a:pPr algn="ctr">
              <a:lnSpc>
                <a:spcPct val="150000"/>
              </a:lnSpc>
            </a:pPr>
            <a:r>
              <a:rPr lang="en-GB" sz="1000" dirty="0">
                <a:solidFill>
                  <a:schemeClr val="bg1"/>
                </a:solidFill>
              </a:rPr>
              <a:t>q25-50</a:t>
            </a:r>
          </a:p>
          <a:p>
            <a:pPr algn="ctr">
              <a:lnSpc>
                <a:spcPct val="150000"/>
              </a:lnSpc>
            </a:pPr>
            <a:r>
              <a:rPr lang="en-GB" sz="1000" dirty="0">
                <a:solidFill>
                  <a:schemeClr val="bg1"/>
                </a:solidFill>
              </a:rPr>
              <a:t>q0-25</a:t>
            </a:r>
            <a:endParaRPr lang="en-DE" sz="1000" dirty="0">
              <a:solidFill>
                <a:schemeClr val="bg1"/>
              </a:solidFill>
            </a:endParaRP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6CD913E7-54DC-46F3-B8DF-BF7A2A77F2FE}"/>
              </a:ext>
            </a:extLst>
          </p:cNvPr>
          <p:cNvSpPr txBox="1"/>
          <p:nvPr/>
        </p:nvSpPr>
        <p:spPr>
          <a:xfrm>
            <a:off x="7787171" y="2750087"/>
            <a:ext cx="280846" cy="9918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1000" dirty="0">
                <a:solidFill>
                  <a:schemeClr val="bg1"/>
                </a:solidFill>
              </a:rPr>
              <a:t>…</a:t>
            </a:r>
          </a:p>
          <a:p>
            <a:pPr algn="ctr">
              <a:lnSpc>
                <a:spcPct val="150000"/>
              </a:lnSpc>
            </a:pPr>
            <a:r>
              <a:rPr lang="en-GB" sz="1000" dirty="0">
                <a:solidFill>
                  <a:schemeClr val="bg1"/>
                </a:solidFill>
              </a:rPr>
              <a:t>…</a:t>
            </a:r>
          </a:p>
          <a:p>
            <a:pPr algn="ctr">
              <a:lnSpc>
                <a:spcPct val="150000"/>
              </a:lnSpc>
            </a:pPr>
            <a:r>
              <a:rPr lang="en-GB" sz="1000" dirty="0">
                <a:solidFill>
                  <a:schemeClr val="bg1"/>
                </a:solidFill>
              </a:rPr>
              <a:t>…</a:t>
            </a:r>
          </a:p>
          <a:p>
            <a:pPr algn="ctr">
              <a:lnSpc>
                <a:spcPct val="150000"/>
              </a:lnSpc>
            </a:pPr>
            <a:r>
              <a:rPr lang="en-GB" sz="1000" dirty="0">
                <a:solidFill>
                  <a:schemeClr val="bg1"/>
                </a:solidFill>
              </a:rPr>
              <a:t>…</a:t>
            </a:r>
            <a:endParaRPr lang="en-DE" sz="1000" dirty="0">
              <a:solidFill>
                <a:schemeClr val="bg1"/>
              </a:solidFill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44EF9323-7979-46EE-9AA5-014243E7126C}"/>
              </a:ext>
            </a:extLst>
          </p:cNvPr>
          <p:cNvSpPr txBox="1"/>
          <p:nvPr/>
        </p:nvSpPr>
        <p:spPr>
          <a:xfrm>
            <a:off x="7806673" y="3630201"/>
            <a:ext cx="280846" cy="9918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1000" dirty="0">
                <a:solidFill>
                  <a:schemeClr val="bg1"/>
                </a:solidFill>
              </a:rPr>
              <a:t>…</a:t>
            </a:r>
          </a:p>
          <a:p>
            <a:pPr algn="ctr">
              <a:lnSpc>
                <a:spcPct val="150000"/>
              </a:lnSpc>
            </a:pPr>
            <a:r>
              <a:rPr lang="en-GB" sz="1000" dirty="0">
                <a:solidFill>
                  <a:schemeClr val="bg1"/>
                </a:solidFill>
              </a:rPr>
              <a:t>…</a:t>
            </a:r>
          </a:p>
          <a:p>
            <a:pPr algn="ctr">
              <a:lnSpc>
                <a:spcPct val="150000"/>
              </a:lnSpc>
            </a:pPr>
            <a:r>
              <a:rPr lang="en-GB" sz="1000" dirty="0">
                <a:solidFill>
                  <a:schemeClr val="bg1"/>
                </a:solidFill>
              </a:rPr>
              <a:t>…</a:t>
            </a:r>
          </a:p>
          <a:p>
            <a:pPr algn="ctr">
              <a:lnSpc>
                <a:spcPct val="150000"/>
              </a:lnSpc>
            </a:pPr>
            <a:r>
              <a:rPr lang="en-GB" sz="1000" dirty="0">
                <a:solidFill>
                  <a:schemeClr val="bg1"/>
                </a:solidFill>
              </a:rPr>
              <a:t>…</a:t>
            </a:r>
            <a:endParaRPr lang="en-DE" sz="1000" dirty="0">
              <a:solidFill>
                <a:schemeClr val="bg1"/>
              </a:solidFill>
            </a:endParaRPr>
          </a:p>
        </p:txBody>
      </p:sp>
      <p:grpSp>
        <p:nvGrpSpPr>
          <p:cNvPr id="1052" name="Example SA">
            <a:extLst>
              <a:ext uri="{FF2B5EF4-FFF2-40B4-BE49-F238E27FC236}">
                <a16:creationId xmlns:a16="http://schemas.microsoft.com/office/drawing/2014/main" id="{227F19CD-9385-4330-8D32-FE072B55BF86}"/>
              </a:ext>
            </a:extLst>
          </p:cNvPr>
          <p:cNvGrpSpPr/>
          <p:nvPr/>
        </p:nvGrpSpPr>
        <p:grpSpPr>
          <a:xfrm>
            <a:off x="8208012" y="3744756"/>
            <a:ext cx="574457" cy="751602"/>
            <a:chOff x="3780857" y="39886"/>
            <a:chExt cx="574457" cy="751602"/>
          </a:xfrm>
        </p:grpSpPr>
        <p:grpSp>
          <p:nvGrpSpPr>
            <p:cNvPr id="1045" name="Group 1044">
              <a:extLst>
                <a:ext uri="{FF2B5EF4-FFF2-40B4-BE49-F238E27FC236}">
                  <a16:creationId xmlns:a16="http://schemas.microsoft.com/office/drawing/2014/main" id="{C1398B3E-84FB-48B1-831C-0C7338CD3187}"/>
                </a:ext>
              </a:extLst>
            </p:cNvPr>
            <p:cNvGrpSpPr/>
            <p:nvPr/>
          </p:nvGrpSpPr>
          <p:grpSpPr>
            <a:xfrm>
              <a:off x="3792259" y="39886"/>
              <a:ext cx="429926" cy="204649"/>
              <a:chOff x="2409523" y="121033"/>
              <a:chExt cx="429926" cy="204649"/>
            </a:xfrm>
          </p:grpSpPr>
          <p:sp>
            <p:nvSpPr>
              <p:cNvPr id="193" name="Oval 192">
                <a:extLst>
                  <a:ext uri="{FF2B5EF4-FFF2-40B4-BE49-F238E27FC236}">
                    <a16:creationId xmlns:a16="http://schemas.microsoft.com/office/drawing/2014/main" id="{D7768460-D494-4AC3-8E24-7F79562EE6C8}"/>
                  </a:ext>
                </a:extLst>
              </p:cNvPr>
              <p:cNvSpPr/>
              <p:nvPr/>
            </p:nvSpPr>
            <p:spPr>
              <a:xfrm>
                <a:off x="2457691" y="131828"/>
                <a:ext cx="318480" cy="19385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E" sz="700">
                  <a:ln w="12700"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sp>
            <p:nvSpPr>
              <p:cNvPr id="187" name="TextBox 186">
                <a:extLst>
                  <a:ext uri="{FF2B5EF4-FFF2-40B4-BE49-F238E27FC236}">
                    <a16:creationId xmlns:a16="http://schemas.microsoft.com/office/drawing/2014/main" id="{C7F891E3-2606-43DB-92ED-B818100B7342}"/>
                  </a:ext>
                </a:extLst>
              </p:cNvPr>
              <p:cNvSpPr txBox="1"/>
              <p:nvPr/>
            </p:nvSpPr>
            <p:spPr>
              <a:xfrm>
                <a:off x="2409523" y="121033"/>
                <a:ext cx="429926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700" dirty="0">
                    <a:solidFill>
                      <a:srgbClr val="FF0000"/>
                    </a:solidFill>
                  </a:rPr>
                  <a:t>Riyadh</a:t>
                </a:r>
                <a:endParaRPr lang="en-DE" sz="700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051" name="Group 1050">
              <a:extLst>
                <a:ext uri="{FF2B5EF4-FFF2-40B4-BE49-F238E27FC236}">
                  <a16:creationId xmlns:a16="http://schemas.microsoft.com/office/drawing/2014/main" id="{7B6EC665-B170-4506-A208-AE47483648B9}"/>
                </a:ext>
              </a:extLst>
            </p:cNvPr>
            <p:cNvGrpSpPr/>
            <p:nvPr/>
          </p:nvGrpSpPr>
          <p:grpSpPr>
            <a:xfrm>
              <a:off x="3830933" y="245091"/>
              <a:ext cx="524381" cy="200055"/>
              <a:chOff x="3830933" y="245091"/>
              <a:chExt cx="524381" cy="200055"/>
            </a:xfrm>
          </p:grpSpPr>
          <p:sp>
            <p:nvSpPr>
              <p:cNvPr id="194" name="Oval 193">
                <a:extLst>
                  <a:ext uri="{FF2B5EF4-FFF2-40B4-BE49-F238E27FC236}">
                    <a16:creationId xmlns:a16="http://schemas.microsoft.com/office/drawing/2014/main" id="{6E1A2DCB-4A50-4EF2-90C3-EFD2F0F024A5}"/>
                  </a:ext>
                </a:extLst>
              </p:cNvPr>
              <p:cNvSpPr/>
              <p:nvPr/>
            </p:nvSpPr>
            <p:spPr>
              <a:xfrm>
                <a:off x="3892524" y="250270"/>
                <a:ext cx="322599" cy="19385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E" sz="700">
                  <a:ln w="12700">
                    <a:solidFill>
                      <a:schemeClr val="tx1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188" name="TextBox 187">
                <a:extLst>
                  <a:ext uri="{FF2B5EF4-FFF2-40B4-BE49-F238E27FC236}">
                    <a16:creationId xmlns:a16="http://schemas.microsoft.com/office/drawing/2014/main" id="{4323A16D-ACC9-4A8F-99DF-720DD4241DBD}"/>
                  </a:ext>
                </a:extLst>
              </p:cNvPr>
              <p:cNvSpPr txBox="1"/>
              <p:nvPr/>
            </p:nvSpPr>
            <p:spPr>
              <a:xfrm>
                <a:off x="3830933" y="245091"/>
                <a:ext cx="524381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700" dirty="0">
                    <a:solidFill>
                      <a:srgbClr val="FF0000"/>
                    </a:solidFill>
                  </a:rPr>
                  <a:t>Jeddah</a:t>
                </a:r>
                <a:endParaRPr lang="en-DE" sz="700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047" name="Group 1046">
              <a:extLst>
                <a:ext uri="{FF2B5EF4-FFF2-40B4-BE49-F238E27FC236}">
                  <a16:creationId xmlns:a16="http://schemas.microsoft.com/office/drawing/2014/main" id="{E7AF25ED-7FE1-40E9-BBA5-5B6879C68163}"/>
                </a:ext>
              </a:extLst>
            </p:cNvPr>
            <p:cNvGrpSpPr/>
            <p:nvPr/>
          </p:nvGrpSpPr>
          <p:grpSpPr>
            <a:xfrm>
              <a:off x="3780857" y="591433"/>
              <a:ext cx="542136" cy="200055"/>
              <a:chOff x="2437611" y="541787"/>
              <a:chExt cx="542136" cy="200055"/>
            </a:xfrm>
          </p:grpSpPr>
          <p:sp>
            <p:nvSpPr>
              <p:cNvPr id="197" name="Oval 196">
                <a:extLst>
                  <a:ext uri="{FF2B5EF4-FFF2-40B4-BE49-F238E27FC236}">
                    <a16:creationId xmlns:a16="http://schemas.microsoft.com/office/drawing/2014/main" id="{0F1E0600-94D7-4FA7-9C6F-BAED32EC68B4}"/>
                  </a:ext>
                </a:extLst>
              </p:cNvPr>
              <p:cNvSpPr/>
              <p:nvPr/>
            </p:nvSpPr>
            <p:spPr>
              <a:xfrm>
                <a:off x="2494516" y="557985"/>
                <a:ext cx="405556" cy="17442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E" sz="700">
                  <a:ln w="12700">
                    <a:solidFill>
                      <a:schemeClr val="tx1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189" name="TextBox 188">
                <a:extLst>
                  <a:ext uri="{FF2B5EF4-FFF2-40B4-BE49-F238E27FC236}">
                    <a16:creationId xmlns:a16="http://schemas.microsoft.com/office/drawing/2014/main" id="{09A01F3B-0270-4FF2-BA04-400B7215B67B}"/>
                  </a:ext>
                </a:extLst>
              </p:cNvPr>
              <p:cNvSpPr txBox="1"/>
              <p:nvPr/>
            </p:nvSpPr>
            <p:spPr>
              <a:xfrm>
                <a:off x="2437611" y="541787"/>
                <a:ext cx="542136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700" dirty="0">
                    <a:solidFill>
                      <a:srgbClr val="FF0000"/>
                    </a:solidFill>
                  </a:rPr>
                  <a:t>Dammam</a:t>
                </a:r>
                <a:endParaRPr lang="en-DE" sz="700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208" name="Group 207">
              <a:extLst>
                <a:ext uri="{FF2B5EF4-FFF2-40B4-BE49-F238E27FC236}">
                  <a16:creationId xmlns:a16="http://schemas.microsoft.com/office/drawing/2014/main" id="{680EA55A-17A7-4E4B-AE9E-50F4C7B568B2}"/>
                </a:ext>
              </a:extLst>
            </p:cNvPr>
            <p:cNvGrpSpPr/>
            <p:nvPr/>
          </p:nvGrpSpPr>
          <p:grpSpPr>
            <a:xfrm>
              <a:off x="3803454" y="416721"/>
              <a:ext cx="283934" cy="200055"/>
              <a:chOff x="926132" y="179070"/>
              <a:chExt cx="429926" cy="222334"/>
            </a:xfrm>
          </p:grpSpPr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E6F6C5E1-DDDF-4761-AB99-757CD8EFA80F}"/>
                  </a:ext>
                </a:extLst>
              </p:cNvPr>
              <p:cNvSpPr/>
              <p:nvPr/>
            </p:nvSpPr>
            <p:spPr>
              <a:xfrm>
                <a:off x="967740" y="200660"/>
                <a:ext cx="347980" cy="19385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E" sz="700">
                  <a:ln w="12700">
                    <a:solidFill>
                      <a:schemeClr val="tx1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209" name="TextBox 208">
                <a:extLst>
                  <a:ext uri="{FF2B5EF4-FFF2-40B4-BE49-F238E27FC236}">
                    <a16:creationId xmlns:a16="http://schemas.microsoft.com/office/drawing/2014/main" id="{D263312D-6503-45B5-9BF4-925C3556C9DC}"/>
                  </a:ext>
                </a:extLst>
              </p:cNvPr>
              <p:cNvSpPr txBox="1"/>
              <p:nvPr/>
            </p:nvSpPr>
            <p:spPr>
              <a:xfrm>
                <a:off x="926132" y="179070"/>
                <a:ext cx="429926" cy="2223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>
                    <a:solidFill>
                      <a:srgbClr val="FF0000"/>
                    </a:solidFill>
                  </a:rPr>
                  <a:t>…</a:t>
                </a:r>
                <a:endParaRPr lang="en-DE" sz="700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053" name="Example DE">
            <a:extLst>
              <a:ext uri="{FF2B5EF4-FFF2-40B4-BE49-F238E27FC236}">
                <a16:creationId xmlns:a16="http://schemas.microsoft.com/office/drawing/2014/main" id="{25F8E193-510D-4CAE-B21F-149AA8A33590}"/>
              </a:ext>
            </a:extLst>
          </p:cNvPr>
          <p:cNvGrpSpPr/>
          <p:nvPr/>
        </p:nvGrpSpPr>
        <p:grpSpPr>
          <a:xfrm>
            <a:off x="8186482" y="2910130"/>
            <a:ext cx="575717" cy="674798"/>
            <a:chOff x="2350409" y="62589"/>
            <a:chExt cx="575717" cy="674798"/>
          </a:xfrm>
        </p:grpSpPr>
        <p:grpSp>
          <p:nvGrpSpPr>
            <p:cNvPr id="1050" name="Group 1049">
              <a:extLst>
                <a:ext uri="{FF2B5EF4-FFF2-40B4-BE49-F238E27FC236}">
                  <a16:creationId xmlns:a16="http://schemas.microsoft.com/office/drawing/2014/main" id="{B7B64657-A5C6-4FA8-B74E-674F84E13D9D}"/>
                </a:ext>
              </a:extLst>
            </p:cNvPr>
            <p:cNvGrpSpPr/>
            <p:nvPr/>
          </p:nvGrpSpPr>
          <p:grpSpPr>
            <a:xfrm>
              <a:off x="2496200" y="537332"/>
              <a:ext cx="429926" cy="200055"/>
              <a:chOff x="926132" y="179070"/>
              <a:chExt cx="429926" cy="200055"/>
            </a:xfrm>
          </p:grpSpPr>
          <p:sp>
            <p:nvSpPr>
              <p:cNvPr id="1043" name="Oval 1042">
                <a:extLst>
                  <a:ext uri="{FF2B5EF4-FFF2-40B4-BE49-F238E27FC236}">
                    <a16:creationId xmlns:a16="http://schemas.microsoft.com/office/drawing/2014/main" id="{242FDDFB-820D-4870-AB68-4DA46992B309}"/>
                  </a:ext>
                </a:extLst>
              </p:cNvPr>
              <p:cNvSpPr/>
              <p:nvPr/>
            </p:nvSpPr>
            <p:spPr>
              <a:xfrm>
                <a:off x="967740" y="200660"/>
                <a:ext cx="303089" cy="16562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E" sz="700">
                  <a:ln w="12700">
                    <a:solidFill>
                      <a:schemeClr val="tx1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1044" name="TextBox 1043">
                <a:extLst>
                  <a:ext uri="{FF2B5EF4-FFF2-40B4-BE49-F238E27FC236}">
                    <a16:creationId xmlns:a16="http://schemas.microsoft.com/office/drawing/2014/main" id="{82E028EE-A055-4C11-B292-DC3695BE6B8F}"/>
                  </a:ext>
                </a:extLst>
              </p:cNvPr>
              <p:cNvSpPr txBox="1"/>
              <p:nvPr/>
            </p:nvSpPr>
            <p:spPr>
              <a:xfrm>
                <a:off x="926132" y="179070"/>
                <a:ext cx="42992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700" dirty="0">
                    <a:solidFill>
                      <a:srgbClr val="FF0000"/>
                    </a:solidFill>
                  </a:rPr>
                  <a:t>Berlin</a:t>
                </a:r>
                <a:endParaRPr lang="en-DE" sz="700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049" name="Group 1048">
              <a:extLst>
                <a:ext uri="{FF2B5EF4-FFF2-40B4-BE49-F238E27FC236}">
                  <a16:creationId xmlns:a16="http://schemas.microsoft.com/office/drawing/2014/main" id="{72D6405A-2928-4E08-9AE9-27A7CECD7CD4}"/>
                </a:ext>
              </a:extLst>
            </p:cNvPr>
            <p:cNvGrpSpPr/>
            <p:nvPr/>
          </p:nvGrpSpPr>
          <p:grpSpPr>
            <a:xfrm>
              <a:off x="2370688" y="359100"/>
              <a:ext cx="460382" cy="200055"/>
              <a:chOff x="1365811" y="102294"/>
              <a:chExt cx="460382" cy="200055"/>
            </a:xfrm>
          </p:grpSpPr>
          <p:sp>
            <p:nvSpPr>
              <p:cNvPr id="190" name="Oval 189">
                <a:extLst>
                  <a:ext uri="{FF2B5EF4-FFF2-40B4-BE49-F238E27FC236}">
                    <a16:creationId xmlns:a16="http://schemas.microsoft.com/office/drawing/2014/main" id="{B4E0975F-3ADB-4CB2-A18A-D8F7675A7A8A}"/>
                  </a:ext>
                </a:extLst>
              </p:cNvPr>
              <p:cNvSpPr/>
              <p:nvPr/>
            </p:nvSpPr>
            <p:spPr>
              <a:xfrm>
                <a:off x="1411780" y="128588"/>
                <a:ext cx="369395" cy="17110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E" sz="700">
                  <a:ln w="12700">
                    <a:solidFill>
                      <a:schemeClr val="tx1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185" name="TextBox 184">
                <a:extLst>
                  <a:ext uri="{FF2B5EF4-FFF2-40B4-BE49-F238E27FC236}">
                    <a16:creationId xmlns:a16="http://schemas.microsoft.com/office/drawing/2014/main" id="{267F1484-9484-4AE4-9E49-35471116EF13}"/>
                  </a:ext>
                </a:extLst>
              </p:cNvPr>
              <p:cNvSpPr txBox="1"/>
              <p:nvPr/>
            </p:nvSpPr>
            <p:spPr>
              <a:xfrm>
                <a:off x="1365811" y="102294"/>
                <a:ext cx="460382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700" dirty="0">
                    <a:solidFill>
                      <a:srgbClr val="FF0000"/>
                    </a:solidFill>
                  </a:rPr>
                  <a:t>Munich</a:t>
                </a:r>
                <a:endParaRPr lang="en-DE" sz="700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048" name="Group 1047">
              <a:extLst>
                <a:ext uri="{FF2B5EF4-FFF2-40B4-BE49-F238E27FC236}">
                  <a16:creationId xmlns:a16="http://schemas.microsoft.com/office/drawing/2014/main" id="{2F916E75-D209-4DB4-B69F-58D9A5D0B75A}"/>
                </a:ext>
              </a:extLst>
            </p:cNvPr>
            <p:cNvGrpSpPr/>
            <p:nvPr/>
          </p:nvGrpSpPr>
          <p:grpSpPr>
            <a:xfrm>
              <a:off x="2350409" y="62589"/>
              <a:ext cx="455574" cy="200055"/>
              <a:chOff x="1668780" y="445020"/>
              <a:chExt cx="455574" cy="200055"/>
            </a:xfrm>
          </p:grpSpPr>
          <p:sp>
            <p:nvSpPr>
              <p:cNvPr id="192" name="Oval 191">
                <a:extLst>
                  <a:ext uri="{FF2B5EF4-FFF2-40B4-BE49-F238E27FC236}">
                    <a16:creationId xmlns:a16="http://schemas.microsoft.com/office/drawing/2014/main" id="{01A4E789-CE74-4E13-892A-525D521ECC2C}"/>
                  </a:ext>
                </a:extLst>
              </p:cNvPr>
              <p:cNvSpPr/>
              <p:nvPr/>
            </p:nvSpPr>
            <p:spPr>
              <a:xfrm>
                <a:off x="1736343" y="477563"/>
                <a:ext cx="317248" cy="14490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E" sz="700" dirty="0">
                  <a:ln w="12700">
                    <a:solidFill>
                      <a:schemeClr val="tx1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186" name="TextBox 185">
                <a:extLst>
                  <a:ext uri="{FF2B5EF4-FFF2-40B4-BE49-F238E27FC236}">
                    <a16:creationId xmlns:a16="http://schemas.microsoft.com/office/drawing/2014/main" id="{BD14BE1B-EE20-489D-BFFC-D5C485309BD8}"/>
                  </a:ext>
                </a:extLst>
              </p:cNvPr>
              <p:cNvSpPr txBox="1"/>
              <p:nvPr/>
            </p:nvSpPr>
            <p:spPr>
              <a:xfrm>
                <a:off x="1668780" y="445020"/>
                <a:ext cx="455574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700" dirty="0">
                    <a:solidFill>
                      <a:srgbClr val="FF0000"/>
                    </a:solidFill>
                  </a:rPr>
                  <a:t>Aachen</a:t>
                </a:r>
                <a:endParaRPr lang="en-DE" sz="700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205" name="Group 204">
              <a:extLst>
                <a:ext uri="{FF2B5EF4-FFF2-40B4-BE49-F238E27FC236}">
                  <a16:creationId xmlns:a16="http://schemas.microsoft.com/office/drawing/2014/main" id="{2712B03A-7A7F-4918-A1B0-CD2BB251205C}"/>
                </a:ext>
              </a:extLst>
            </p:cNvPr>
            <p:cNvGrpSpPr/>
            <p:nvPr/>
          </p:nvGrpSpPr>
          <p:grpSpPr>
            <a:xfrm>
              <a:off x="2578410" y="200660"/>
              <a:ext cx="283934" cy="200055"/>
              <a:chOff x="926132" y="179070"/>
              <a:chExt cx="429926" cy="222334"/>
            </a:xfrm>
          </p:grpSpPr>
          <p:sp>
            <p:nvSpPr>
              <p:cNvPr id="207" name="Oval 206">
                <a:extLst>
                  <a:ext uri="{FF2B5EF4-FFF2-40B4-BE49-F238E27FC236}">
                    <a16:creationId xmlns:a16="http://schemas.microsoft.com/office/drawing/2014/main" id="{43E080C1-1AA3-46DA-8B69-8C3AEB6E651C}"/>
                  </a:ext>
                </a:extLst>
              </p:cNvPr>
              <p:cNvSpPr/>
              <p:nvPr/>
            </p:nvSpPr>
            <p:spPr>
              <a:xfrm>
                <a:off x="967740" y="200660"/>
                <a:ext cx="347980" cy="19385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E" sz="700">
                  <a:ln w="12700">
                    <a:solidFill>
                      <a:schemeClr val="tx1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206" name="TextBox 205">
                <a:extLst>
                  <a:ext uri="{FF2B5EF4-FFF2-40B4-BE49-F238E27FC236}">
                    <a16:creationId xmlns:a16="http://schemas.microsoft.com/office/drawing/2014/main" id="{E8813323-3A47-46C6-BECB-958EE4C3963E}"/>
                  </a:ext>
                </a:extLst>
              </p:cNvPr>
              <p:cNvSpPr txBox="1"/>
              <p:nvPr/>
            </p:nvSpPr>
            <p:spPr>
              <a:xfrm>
                <a:off x="926132" y="179070"/>
                <a:ext cx="429926" cy="2223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>
                    <a:solidFill>
                      <a:srgbClr val="FF0000"/>
                    </a:solidFill>
                  </a:rPr>
                  <a:t>…</a:t>
                </a:r>
                <a:endParaRPr lang="en-DE" sz="700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067" name="WAIT">
            <a:extLst>
              <a:ext uri="{FF2B5EF4-FFF2-40B4-BE49-F238E27FC236}">
                <a16:creationId xmlns:a16="http://schemas.microsoft.com/office/drawing/2014/main" id="{3A43CA20-9B35-4743-9357-C197AB876B15}"/>
              </a:ext>
            </a:extLst>
          </p:cNvPr>
          <p:cNvGrpSpPr/>
          <p:nvPr/>
        </p:nvGrpSpPr>
        <p:grpSpPr>
          <a:xfrm>
            <a:off x="8319679" y="3568638"/>
            <a:ext cx="3369196" cy="959837"/>
            <a:chOff x="6363159" y="1112660"/>
            <a:chExt cx="4369509" cy="1208485"/>
          </a:xfrm>
        </p:grpSpPr>
        <p:sp>
          <p:nvSpPr>
            <p:cNvPr id="227" name="Isosceles Triangle 226">
              <a:extLst>
                <a:ext uri="{FF2B5EF4-FFF2-40B4-BE49-F238E27FC236}">
                  <a16:creationId xmlns:a16="http://schemas.microsoft.com/office/drawing/2014/main" id="{70C2C756-7580-47B2-823B-D92F81A36344}"/>
                </a:ext>
              </a:extLst>
            </p:cNvPr>
            <p:cNvSpPr/>
            <p:nvPr/>
          </p:nvSpPr>
          <p:spPr>
            <a:xfrm rot="16200000">
              <a:off x="6909150" y="1085302"/>
              <a:ext cx="176501" cy="1268483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228" name="Rounded Rectangle 8">
              <a:extLst>
                <a:ext uri="{FF2B5EF4-FFF2-40B4-BE49-F238E27FC236}">
                  <a16:creationId xmlns:a16="http://schemas.microsoft.com/office/drawing/2014/main" id="{626C87A4-F112-4229-95B4-EF4F0C3619BC}"/>
                </a:ext>
              </a:extLst>
            </p:cNvPr>
            <p:cNvSpPr/>
            <p:nvPr/>
          </p:nvSpPr>
          <p:spPr>
            <a:xfrm>
              <a:off x="7600194" y="1112660"/>
              <a:ext cx="2629167" cy="1208485"/>
            </a:xfrm>
            <a:prstGeom prst="round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Wait,</a:t>
              </a:r>
            </a:p>
            <a:p>
              <a:pPr algn="ctr"/>
              <a:r>
                <a:rPr lang="en-GB" dirty="0"/>
                <a:t>what happened</a:t>
              </a:r>
            </a:p>
            <a:p>
              <a:pPr algn="ctr"/>
              <a:r>
                <a:rPr lang="en-GB" dirty="0"/>
                <a:t>Here?</a:t>
              </a:r>
              <a:endParaRPr lang="en-US" dirty="0"/>
            </a:p>
          </p:txBody>
        </p:sp>
        <p:pic>
          <p:nvPicPr>
            <p:cNvPr id="1066" name="Picture 1065" descr="A yellow circ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1726D4C3-042F-406B-8859-E976FE5016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4708" y="1268794"/>
              <a:ext cx="877960" cy="877960"/>
            </a:xfrm>
            <a:prstGeom prst="rect">
              <a:avLst/>
            </a:prstGeom>
          </p:spPr>
        </p:pic>
      </p:grpSp>
      <p:sp>
        <p:nvSpPr>
          <p:cNvPr id="1072" name="Box Time SA">
            <a:extLst>
              <a:ext uri="{FF2B5EF4-FFF2-40B4-BE49-F238E27FC236}">
                <a16:creationId xmlns:a16="http://schemas.microsoft.com/office/drawing/2014/main" id="{7E4AC0E6-7D6B-4179-86AC-4193289C8B42}"/>
              </a:ext>
            </a:extLst>
          </p:cNvPr>
          <p:cNvSpPr/>
          <p:nvPr/>
        </p:nvSpPr>
        <p:spPr>
          <a:xfrm>
            <a:off x="5686803" y="3706482"/>
            <a:ext cx="1964856" cy="846159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grpSp>
        <p:nvGrpSpPr>
          <p:cNvPr id="1078" name="ORGANIC Growth">
            <a:extLst>
              <a:ext uri="{FF2B5EF4-FFF2-40B4-BE49-F238E27FC236}">
                <a16:creationId xmlns:a16="http://schemas.microsoft.com/office/drawing/2014/main" id="{E9CD8A42-7ECB-452C-94B5-E41A7DCFCC90}"/>
              </a:ext>
            </a:extLst>
          </p:cNvPr>
          <p:cNvGrpSpPr/>
          <p:nvPr/>
        </p:nvGrpSpPr>
        <p:grpSpPr>
          <a:xfrm>
            <a:off x="3653584" y="5003773"/>
            <a:ext cx="3516134" cy="1080657"/>
            <a:chOff x="2448176" y="4031910"/>
            <a:chExt cx="3516134" cy="1080657"/>
          </a:xfrm>
        </p:grpSpPr>
        <p:grpSp>
          <p:nvGrpSpPr>
            <p:cNvPr id="240" name="ORGANIC GROWTH">
              <a:extLst>
                <a:ext uri="{FF2B5EF4-FFF2-40B4-BE49-F238E27FC236}">
                  <a16:creationId xmlns:a16="http://schemas.microsoft.com/office/drawing/2014/main" id="{1FF47127-FCFE-4764-B64A-0E656533BCB4}"/>
                </a:ext>
              </a:extLst>
            </p:cNvPr>
            <p:cNvGrpSpPr/>
            <p:nvPr/>
          </p:nvGrpSpPr>
          <p:grpSpPr>
            <a:xfrm>
              <a:off x="2729085" y="4031910"/>
              <a:ext cx="3235225" cy="1080657"/>
              <a:chOff x="3833211" y="3198334"/>
              <a:chExt cx="4195763" cy="1360602"/>
            </a:xfrm>
          </p:grpSpPr>
          <p:sp>
            <p:nvSpPr>
              <p:cNvPr id="241" name="Isosceles Triangle 240">
                <a:extLst>
                  <a:ext uri="{FF2B5EF4-FFF2-40B4-BE49-F238E27FC236}">
                    <a16:creationId xmlns:a16="http://schemas.microsoft.com/office/drawing/2014/main" id="{7ED14263-F30D-49C1-8708-40006E579868}"/>
                  </a:ext>
                </a:extLst>
              </p:cNvPr>
              <p:cNvSpPr/>
              <p:nvPr/>
            </p:nvSpPr>
            <p:spPr>
              <a:xfrm rot="2707610">
                <a:off x="6978669" y="2324530"/>
                <a:ext cx="176501" cy="1924109"/>
              </a:xfrm>
              <a:prstGeom prst="triangle">
                <a:avLst>
                  <a:gd name="adj" fmla="val 24360"/>
                </a:avLst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E"/>
              </a:p>
            </p:txBody>
          </p:sp>
          <p:sp>
            <p:nvSpPr>
              <p:cNvPr id="242" name="Rounded Rectangle 8">
                <a:extLst>
                  <a:ext uri="{FF2B5EF4-FFF2-40B4-BE49-F238E27FC236}">
                    <a16:creationId xmlns:a16="http://schemas.microsoft.com/office/drawing/2014/main" id="{0F1ACB4D-BC3B-4377-8D21-4C4C2B5CC969}"/>
                  </a:ext>
                </a:extLst>
              </p:cNvPr>
              <p:cNvSpPr/>
              <p:nvPr/>
            </p:nvSpPr>
            <p:spPr>
              <a:xfrm>
                <a:off x="3833211" y="3350451"/>
                <a:ext cx="2629167" cy="1208485"/>
              </a:xfrm>
              <a:prstGeom prst="roundRect">
                <a:avLst/>
              </a:prstGeom>
              <a:ln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i="1" dirty="0"/>
                  <a:t>Organic</a:t>
                </a:r>
              </a:p>
              <a:p>
                <a:pPr algn="ctr"/>
                <a:r>
                  <a:rPr lang="en-GB" dirty="0"/>
                  <a:t>Growth</a:t>
                </a:r>
                <a:endParaRPr lang="en-US" dirty="0"/>
              </a:p>
            </p:txBody>
          </p:sp>
        </p:grpSp>
        <p:pic>
          <p:nvPicPr>
            <p:cNvPr id="1077" name="Picture 1076" descr="A picture containing text, clipart, screenshot&#10;&#10;Description automatically generated">
              <a:extLst>
                <a:ext uri="{FF2B5EF4-FFF2-40B4-BE49-F238E27FC236}">
                  <a16:creationId xmlns:a16="http://schemas.microsoft.com/office/drawing/2014/main" id="{CC9EB209-441E-416D-9095-E790E7D8B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8176" y="4270547"/>
              <a:ext cx="737529" cy="737529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55634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0" grpId="0" animBg="1"/>
      <p:bldP spid="60" grpId="1" animBg="1"/>
      <p:bldP spid="1041" grpId="0"/>
      <p:bldP spid="179" grpId="0"/>
      <p:bldP spid="180" grpId="0"/>
      <p:bldP spid="181" grpId="0"/>
      <p:bldP spid="107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df">
            <a:extLst>
              <a:ext uri="{FF2B5EF4-FFF2-40B4-BE49-F238E27FC236}">
                <a16:creationId xmlns:a16="http://schemas.microsoft.com/office/drawing/2014/main" id="{2655CAA6-EAB7-47DB-8525-B78D0848AC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887" y="1316884"/>
            <a:ext cx="3681525" cy="3610887"/>
          </a:xfrm>
          <a:prstGeom prst="rect">
            <a:avLst/>
          </a:prstGeom>
        </p:spPr>
      </p:pic>
      <p:grpSp>
        <p:nvGrpSpPr>
          <p:cNvPr id="19" name="similar">
            <a:extLst>
              <a:ext uri="{FF2B5EF4-FFF2-40B4-BE49-F238E27FC236}">
                <a16:creationId xmlns:a16="http://schemas.microsoft.com/office/drawing/2014/main" id="{606B950C-CE2F-45BF-B5EA-139703D35636}"/>
              </a:ext>
            </a:extLst>
          </p:cNvPr>
          <p:cNvGrpSpPr/>
          <p:nvPr/>
        </p:nvGrpSpPr>
        <p:grpSpPr>
          <a:xfrm>
            <a:off x="2195886" y="5168671"/>
            <a:ext cx="2465275" cy="959837"/>
            <a:chOff x="2291079" y="4234005"/>
            <a:chExt cx="2465275" cy="959837"/>
          </a:xfrm>
        </p:grpSpPr>
        <p:sp>
          <p:nvSpPr>
            <p:cNvPr id="15" name="Rounded Rectangle 8">
              <a:extLst>
                <a:ext uri="{FF2B5EF4-FFF2-40B4-BE49-F238E27FC236}">
                  <a16:creationId xmlns:a16="http://schemas.microsoft.com/office/drawing/2014/main" id="{6882B0BB-79FE-4AD0-877D-44D6804BA82A}"/>
                </a:ext>
              </a:extLst>
            </p:cNvPr>
            <p:cNvSpPr/>
            <p:nvPr/>
          </p:nvSpPr>
          <p:spPr>
            <a:xfrm>
              <a:off x="2729084" y="4234005"/>
              <a:ext cx="2027270" cy="959837"/>
            </a:xfrm>
            <a:prstGeom prst="round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Similar,</a:t>
              </a:r>
            </a:p>
            <a:p>
              <a:pPr algn="ctr"/>
              <a:r>
                <a:rPr lang="en-GB" dirty="0"/>
                <a:t>Power-Law</a:t>
              </a:r>
              <a:endParaRPr lang="en-US" dirty="0"/>
            </a:p>
          </p:txBody>
        </p:sp>
        <p:pic>
          <p:nvPicPr>
            <p:cNvPr id="18" name="Picture 4" descr="https://noto-website-2.storage.googleapis.com/emoji/emoji_u1f4a1.png">
              <a:extLst>
                <a:ext uri="{FF2B5EF4-FFF2-40B4-BE49-F238E27FC236}">
                  <a16:creationId xmlns:a16="http://schemas.microsoft.com/office/drawing/2014/main" id="{D5B16A78-004E-43C5-8BB8-7FD230D558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1079" y="4262847"/>
              <a:ext cx="949949" cy="8940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do they behave equal">
            <a:extLst>
              <a:ext uri="{FF2B5EF4-FFF2-40B4-BE49-F238E27FC236}">
                <a16:creationId xmlns:a16="http://schemas.microsoft.com/office/drawing/2014/main" id="{4DE6AF55-1268-4DDF-AD8D-09EF8BE8ECDC}"/>
              </a:ext>
            </a:extLst>
          </p:cNvPr>
          <p:cNvGrpSpPr/>
          <p:nvPr/>
        </p:nvGrpSpPr>
        <p:grpSpPr>
          <a:xfrm>
            <a:off x="4863764" y="5165131"/>
            <a:ext cx="3450730" cy="959837"/>
            <a:chOff x="6873406" y="2757707"/>
            <a:chExt cx="3450730" cy="959837"/>
          </a:xfrm>
        </p:grpSpPr>
        <p:sp>
          <p:nvSpPr>
            <p:cNvPr id="22" name="Rounded Rectangle 8">
              <a:extLst>
                <a:ext uri="{FF2B5EF4-FFF2-40B4-BE49-F238E27FC236}">
                  <a16:creationId xmlns:a16="http://schemas.microsoft.com/office/drawing/2014/main" id="{1294CCD6-4220-49FC-AED8-76478131BF4E}"/>
                </a:ext>
              </a:extLst>
            </p:cNvPr>
            <p:cNvSpPr/>
            <p:nvPr/>
          </p:nvSpPr>
          <p:spPr>
            <a:xfrm>
              <a:off x="6873406" y="2757707"/>
              <a:ext cx="2975756" cy="959837"/>
            </a:xfrm>
            <a:prstGeom prst="round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Ok, but </a:t>
              </a:r>
            </a:p>
            <a:p>
              <a:pPr algn="ctr"/>
              <a:r>
                <a:rPr lang="en-GB" dirty="0"/>
                <a:t>do they do the same?</a:t>
              </a:r>
              <a:endParaRPr lang="en-US" dirty="0"/>
            </a:p>
          </p:txBody>
        </p:sp>
        <p:pic>
          <p:nvPicPr>
            <p:cNvPr id="23" name="Picture 2" descr="https://noto-website-2.storage.googleapis.com/emoji/emoji_u1f914.png">
              <a:extLst>
                <a:ext uri="{FF2B5EF4-FFF2-40B4-BE49-F238E27FC236}">
                  <a16:creationId xmlns:a16="http://schemas.microsoft.com/office/drawing/2014/main" id="{5E84BE22-CABE-4523-820C-CE1695B2CB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74187" y="2819963"/>
              <a:ext cx="949949" cy="8940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" name="boxplot">
            <a:extLst>
              <a:ext uri="{FF2B5EF4-FFF2-40B4-BE49-F238E27FC236}">
                <a16:creationId xmlns:a16="http://schemas.microsoft.com/office/drawing/2014/main" id="{1A917E4E-8002-4976-9327-907A0E3946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5760" y="1316883"/>
            <a:ext cx="7546754" cy="3610887"/>
          </a:xfrm>
          <a:prstGeom prst="rect">
            <a:avLst/>
          </a:prstGeom>
        </p:spPr>
      </p:pic>
      <p:grpSp>
        <p:nvGrpSpPr>
          <p:cNvPr id="32" name="Markers">
            <a:extLst>
              <a:ext uri="{FF2B5EF4-FFF2-40B4-BE49-F238E27FC236}">
                <a16:creationId xmlns:a16="http://schemas.microsoft.com/office/drawing/2014/main" id="{CAD30904-99BF-448E-8B25-12B8A6C99F8D}"/>
              </a:ext>
            </a:extLst>
          </p:cNvPr>
          <p:cNvGrpSpPr/>
          <p:nvPr/>
        </p:nvGrpSpPr>
        <p:grpSpPr>
          <a:xfrm>
            <a:off x="5592600" y="2334662"/>
            <a:ext cx="4304717" cy="2435458"/>
            <a:chOff x="5450360" y="2334662"/>
            <a:chExt cx="4304717" cy="2435458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ED620CB-3C01-44EC-82D7-D074D299CF4E}"/>
                </a:ext>
              </a:extLst>
            </p:cNvPr>
            <p:cNvSpPr/>
            <p:nvPr/>
          </p:nvSpPr>
          <p:spPr>
            <a:xfrm>
              <a:off x="5450360" y="2936240"/>
              <a:ext cx="767080" cy="177289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3E178224-70E5-4960-8E37-8F0A54AF84D6}"/>
                </a:ext>
              </a:extLst>
            </p:cNvPr>
            <p:cNvSpPr/>
            <p:nvPr/>
          </p:nvSpPr>
          <p:spPr>
            <a:xfrm>
              <a:off x="7162800" y="2423160"/>
              <a:ext cx="828040" cy="197612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061C39B-1E99-41ED-A153-F1A8CDC64ED8}"/>
                </a:ext>
              </a:extLst>
            </p:cNvPr>
            <p:cNvSpPr/>
            <p:nvPr/>
          </p:nvSpPr>
          <p:spPr>
            <a:xfrm>
              <a:off x="8936200" y="2334662"/>
              <a:ext cx="818877" cy="243545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  <p:grpSp>
        <p:nvGrpSpPr>
          <p:cNvPr id="40" name="No">
            <a:extLst>
              <a:ext uri="{FF2B5EF4-FFF2-40B4-BE49-F238E27FC236}">
                <a16:creationId xmlns:a16="http://schemas.microsoft.com/office/drawing/2014/main" id="{5CBE035E-2F5E-4743-BA51-448C37D1314F}"/>
              </a:ext>
            </a:extLst>
          </p:cNvPr>
          <p:cNvGrpSpPr/>
          <p:nvPr/>
        </p:nvGrpSpPr>
        <p:grpSpPr>
          <a:xfrm>
            <a:off x="6163575" y="5165131"/>
            <a:ext cx="2282930" cy="960260"/>
            <a:chOff x="6368167" y="5094835"/>
            <a:chExt cx="2282930" cy="960260"/>
          </a:xfrm>
        </p:grpSpPr>
        <p:sp>
          <p:nvSpPr>
            <p:cNvPr id="37" name="Rounded Rectangle 8">
              <a:extLst>
                <a:ext uri="{FF2B5EF4-FFF2-40B4-BE49-F238E27FC236}">
                  <a16:creationId xmlns:a16="http://schemas.microsoft.com/office/drawing/2014/main" id="{78933D24-E2C9-4ED1-91C9-E9A305F5E482}"/>
                </a:ext>
              </a:extLst>
            </p:cNvPr>
            <p:cNvSpPr/>
            <p:nvPr/>
          </p:nvSpPr>
          <p:spPr>
            <a:xfrm>
              <a:off x="6368167" y="5094835"/>
              <a:ext cx="2027270" cy="959837"/>
            </a:xfrm>
            <a:prstGeom prst="round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No.</a:t>
              </a:r>
              <a:endParaRPr lang="en-US" b="1" dirty="0"/>
            </a:p>
          </p:txBody>
        </p:sp>
        <p:pic>
          <p:nvPicPr>
            <p:cNvPr id="39" name="Picture 38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55F01068-FD12-43F7-A1C4-06A745B0A64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9540" y="5153538"/>
              <a:ext cx="901557" cy="901557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67B25E9-A69E-45BC-81A3-2F014AB83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Users vs. Interactions</a:t>
            </a:r>
            <a:endParaRPr lang="en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4A5A73-E54F-4E92-841E-AEDC6C306A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Differences in Social Media Usage Exist </a:t>
            </a:r>
          </a:p>
          <a:p>
            <a:r>
              <a:rPr lang="en-GB"/>
              <a:t>Between Western and Middle-East Countries</a:t>
            </a:r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521C617-C009-4A44-AAFC-0F55DEF88C87}"/>
              </a:ext>
            </a:extLst>
          </p:cNvPr>
          <p:cNvCxnSpPr>
            <a:cxnSpLocks/>
          </p:cNvCxnSpPr>
          <p:nvPr/>
        </p:nvCxnSpPr>
        <p:spPr>
          <a:xfrm>
            <a:off x="2195886" y="2425700"/>
            <a:ext cx="318714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Mask">
            <a:extLst>
              <a:ext uri="{FF2B5EF4-FFF2-40B4-BE49-F238E27FC236}">
                <a16:creationId xmlns:a16="http://schemas.microsoft.com/office/drawing/2014/main" id="{AD22D0AE-0832-4598-BB92-199AAA738BF7}"/>
              </a:ext>
            </a:extLst>
          </p:cNvPr>
          <p:cNvSpPr/>
          <p:nvPr/>
        </p:nvSpPr>
        <p:spPr>
          <a:xfrm>
            <a:off x="4768214" y="1960857"/>
            <a:ext cx="6880225" cy="27482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grpSp>
        <p:nvGrpSpPr>
          <p:cNvPr id="49" name="casual use">
            <a:extLst>
              <a:ext uri="{FF2B5EF4-FFF2-40B4-BE49-F238E27FC236}">
                <a16:creationId xmlns:a16="http://schemas.microsoft.com/office/drawing/2014/main" id="{8E8DD286-F076-4416-BF2F-A3406C8ADE98}"/>
              </a:ext>
            </a:extLst>
          </p:cNvPr>
          <p:cNvGrpSpPr/>
          <p:nvPr/>
        </p:nvGrpSpPr>
        <p:grpSpPr>
          <a:xfrm>
            <a:off x="-170592" y="5168671"/>
            <a:ext cx="2465275" cy="959837"/>
            <a:chOff x="2291079" y="4234005"/>
            <a:chExt cx="2465275" cy="959837"/>
          </a:xfrm>
        </p:grpSpPr>
        <p:sp>
          <p:nvSpPr>
            <p:cNvPr id="53" name="Rounded Rectangle 8">
              <a:extLst>
                <a:ext uri="{FF2B5EF4-FFF2-40B4-BE49-F238E27FC236}">
                  <a16:creationId xmlns:a16="http://schemas.microsoft.com/office/drawing/2014/main" id="{F2C0F980-1AAE-43DC-AF60-2A7C09A1A5BB}"/>
                </a:ext>
              </a:extLst>
            </p:cNvPr>
            <p:cNvSpPr/>
            <p:nvPr/>
          </p:nvSpPr>
          <p:spPr>
            <a:xfrm>
              <a:off x="2729084" y="4234005"/>
              <a:ext cx="2027270" cy="959837"/>
            </a:xfrm>
            <a:prstGeom prst="round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Mostly </a:t>
              </a:r>
            </a:p>
            <a:p>
              <a:pPr algn="ctr"/>
              <a:r>
                <a:rPr lang="en-GB" dirty="0"/>
                <a:t>Casual Use</a:t>
              </a:r>
              <a:endParaRPr lang="en-US" dirty="0"/>
            </a:p>
          </p:txBody>
        </p:sp>
        <p:pic>
          <p:nvPicPr>
            <p:cNvPr id="51" name="Picture 4" descr="https://noto-website-2.storage.googleapis.com/emoji/emoji_u1f4a1.png">
              <a:extLst>
                <a:ext uri="{FF2B5EF4-FFF2-40B4-BE49-F238E27FC236}">
                  <a16:creationId xmlns:a16="http://schemas.microsoft.com/office/drawing/2014/main" id="{F7BB46BB-31BD-4F4A-92C8-5A3D4A5D5A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1079" y="4262847"/>
              <a:ext cx="949949" cy="8940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6296CC2F-633A-49DA-90EB-9E86A9FBF53A}"/>
              </a:ext>
            </a:extLst>
          </p:cNvPr>
          <p:cNvSpPr/>
          <p:nvPr/>
        </p:nvSpPr>
        <p:spPr>
          <a:xfrm>
            <a:off x="928116" y="2798064"/>
            <a:ext cx="1216152" cy="19110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D6E1EBCD-CBA8-4BD0-A32D-A5696C35773B}"/>
              </a:ext>
            </a:extLst>
          </p:cNvPr>
          <p:cNvGrpSpPr/>
          <p:nvPr/>
        </p:nvGrpSpPr>
        <p:grpSpPr>
          <a:xfrm>
            <a:off x="8988551" y="1667880"/>
            <a:ext cx="1425402" cy="276999"/>
            <a:chOff x="6016749" y="1098163"/>
            <a:chExt cx="4475991" cy="276999"/>
          </a:xfrm>
        </p:grpSpPr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84AFACF1-3AD8-4F91-ADA3-8E8487B63B88}"/>
                </a:ext>
              </a:extLst>
            </p:cNvPr>
            <p:cNvCxnSpPr/>
            <p:nvPr/>
          </p:nvCxnSpPr>
          <p:spPr>
            <a:xfrm>
              <a:off x="6016752" y="1326027"/>
              <a:ext cx="447598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D810DFA-401F-4788-A030-923EC7F83619}"/>
                </a:ext>
              </a:extLst>
            </p:cNvPr>
            <p:cNvSpPr txBox="1"/>
            <p:nvPr/>
          </p:nvSpPr>
          <p:spPr>
            <a:xfrm>
              <a:off x="6016749" y="1098163"/>
              <a:ext cx="44759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dirty="0"/>
                <a:t>time</a:t>
              </a:r>
              <a:endParaRPr lang="en-DE" sz="1200" dirty="0"/>
            </a:p>
          </p:txBody>
        </p:sp>
      </p:grpSp>
      <p:sp>
        <p:nvSpPr>
          <p:cNvPr id="61" name="Mask CDF end">
            <a:extLst>
              <a:ext uri="{FF2B5EF4-FFF2-40B4-BE49-F238E27FC236}">
                <a16:creationId xmlns:a16="http://schemas.microsoft.com/office/drawing/2014/main" id="{AC75F0C3-D51C-4BFD-8064-BBA80FEF9E7F}"/>
              </a:ext>
            </a:extLst>
          </p:cNvPr>
          <p:cNvSpPr/>
          <p:nvPr/>
        </p:nvSpPr>
        <p:spPr>
          <a:xfrm>
            <a:off x="178308" y="1257300"/>
            <a:ext cx="3923377" cy="3781044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60697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85185E-6 L -0.20546 0.00023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73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11111E-6 L -0.19401 -4.44444E-6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87" y="93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11111E-6 L -0.19206 -0.00023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96" y="-23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54" grpId="0" animBg="1"/>
      <p:bldP spid="6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9286B-83B4-4461-99CC-393D4AAD6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Structural Implications</a:t>
            </a:r>
            <a:endParaRPr lang="en-DE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FFC1D60-A6D8-4AC6-8BB9-AFCE35F416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365874"/>
              </p:ext>
            </p:extLst>
          </p:nvPr>
        </p:nvGraphicFramePr>
        <p:xfrm>
          <a:off x="1676400" y="2037534"/>
          <a:ext cx="7975600" cy="33002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A3A6E1-173A-48F6-86D4-26BEBE300D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Differences in Social Media Usage Exist </a:t>
            </a:r>
          </a:p>
          <a:p>
            <a:r>
              <a:rPr lang="en-GB"/>
              <a:t>Between Western and Middle-East Countries</a:t>
            </a:r>
            <a:endParaRPr lang="en-US" dirty="0"/>
          </a:p>
        </p:txBody>
      </p:sp>
      <p:sp>
        <p:nvSpPr>
          <p:cNvPr id="9" name="Mask Content Exta">
            <a:extLst>
              <a:ext uri="{FF2B5EF4-FFF2-40B4-BE49-F238E27FC236}">
                <a16:creationId xmlns:a16="http://schemas.microsoft.com/office/drawing/2014/main" id="{6AC9C902-79F9-4DF3-8B7E-1D6F344ED937}"/>
              </a:ext>
            </a:extLst>
          </p:cNvPr>
          <p:cNvSpPr/>
          <p:nvPr/>
        </p:nvSpPr>
        <p:spPr>
          <a:xfrm>
            <a:off x="2184400" y="3895732"/>
            <a:ext cx="2194560" cy="1310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0" name="Mask Voting Exta">
            <a:extLst>
              <a:ext uri="{FF2B5EF4-FFF2-40B4-BE49-F238E27FC236}">
                <a16:creationId xmlns:a16="http://schemas.microsoft.com/office/drawing/2014/main" id="{0B3B6EA5-33F3-4C08-AD94-0980637007EB}"/>
              </a:ext>
            </a:extLst>
          </p:cNvPr>
          <p:cNvSpPr/>
          <p:nvPr/>
        </p:nvSpPr>
        <p:spPr>
          <a:xfrm>
            <a:off x="6908800" y="2118360"/>
            <a:ext cx="2194560" cy="1310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grpSp>
        <p:nvGrpSpPr>
          <p:cNvPr id="8" name="User experience">
            <a:extLst>
              <a:ext uri="{FF2B5EF4-FFF2-40B4-BE49-F238E27FC236}">
                <a16:creationId xmlns:a16="http://schemas.microsoft.com/office/drawing/2014/main" id="{6A6BD3AA-7F33-459B-91DC-6EDE4C67C52B}"/>
              </a:ext>
            </a:extLst>
          </p:cNvPr>
          <p:cNvGrpSpPr/>
          <p:nvPr/>
        </p:nvGrpSpPr>
        <p:grpSpPr>
          <a:xfrm>
            <a:off x="1930400" y="1508760"/>
            <a:ext cx="7951110" cy="4511040"/>
            <a:chOff x="1930400" y="1508760"/>
            <a:chExt cx="7951110" cy="451104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009FD52-5C2F-4CD0-9C61-01131FA18BB3}"/>
                </a:ext>
              </a:extLst>
            </p:cNvPr>
            <p:cNvSpPr/>
            <p:nvPr/>
          </p:nvSpPr>
          <p:spPr>
            <a:xfrm>
              <a:off x="1930400" y="1508760"/>
              <a:ext cx="7355840" cy="4511040"/>
            </a:xfrm>
            <a:prstGeom prst="ellipse">
              <a:avLst/>
            </a:prstGeom>
            <a:noFill/>
            <a:ln w="28575">
              <a:prstDash val="sysDash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6A5B7F3-2117-4ED8-9E33-2130107777AE}"/>
                </a:ext>
              </a:extLst>
            </p:cNvPr>
            <p:cNvSpPr txBox="1"/>
            <p:nvPr/>
          </p:nvSpPr>
          <p:spPr>
            <a:xfrm>
              <a:off x="8178800" y="5349240"/>
              <a:ext cx="17027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accent6">
                      <a:lumMod val="75000"/>
                    </a:schemeClr>
                  </a:solidFill>
                </a:rPr>
                <a:t>User Experience</a:t>
              </a:r>
              <a:endParaRPr lang="en-DE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12" name="Mask ALL">
            <a:extLst>
              <a:ext uri="{FF2B5EF4-FFF2-40B4-BE49-F238E27FC236}">
                <a16:creationId xmlns:a16="http://schemas.microsoft.com/office/drawing/2014/main" id="{36E0AD29-BF87-4CCB-B29D-709DF0DCB6A7}"/>
              </a:ext>
            </a:extLst>
          </p:cNvPr>
          <p:cNvSpPr/>
          <p:nvPr/>
        </p:nvSpPr>
        <p:spPr>
          <a:xfrm>
            <a:off x="1559558" y="1382214"/>
            <a:ext cx="8590282" cy="4734106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sp>
        <p:nvSpPr>
          <p:cNvPr id="11" name="Voting Highlight">
            <a:extLst>
              <a:ext uri="{FF2B5EF4-FFF2-40B4-BE49-F238E27FC236}">
                <a16:creationId xmlns:a16="http://schemas.microsoft.com/office/drawing/2014/main" id="{A086DD17-6589-4A4D-96AB-A587C257AE44}"/>
              </a:ext>
            </a:extLst>
          </p:cNvPr>
          <p:cNvSpPr/>
          <p:nvPr/>
        </p:nvSpPr>
        <p:spPr>
          <a:xfrm rot="5400000">
            <a:off x="4914625" y="2064884"/>
            <a:ext cx="2195108" cy="2067561"/>
          </a:xfrm>
          <a:prstGeom prst="flowChartPreparati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2400" b="1" dirty="0"/>
              <a:t>Voting</a:t>
            </a:r>
            <a:endParaRPr lang="en-DE" sz="2400" b="1" dirty="0"/>
          </a:p>
        </p:txBody>
      </p:sp>
      <p:sp>
        <p:nvSpPr>
          <p:cNvPr id="14" name="Voting Subtext">
            <a:extLst>
              <a:ext uri="{FF2B5EF4-FFF2-40B4-BE49-F238E27FC236}">
                <a16:creationId xmlns:a16="http://schemas.microsoft.com/office/drawing/2014/main" id="{2155933E-ED39-4B97-BA18-742419457083}"/>
              </a:ext>
            </a:extLst>
          </p:cNvPr>
          <p:cNvSpPr txBox="1"/>
          <p:nvPr/>
        </p:nvSpPr>
        <p:spPr>
          <a:xfrm>
            <a:off x="7226061" y="2391811"/>
            <a:ext cx="1373453" cy="1295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dirty="0"/>
              <a:t>Participation</a:t>
            </a:r>
            <a:endParaRPr lang="en-DE" dirty="0"/>
          </a:p>
          <a:p>
            <a:pPr lvl="0">
              <a:lnSpc>
                <a:spcPct val="150000"/>
              </a:lnSpc>
            </a:pPr>
            <a:r>
              <a:rPr lang="en-GB" dirty="0"/>
              <a:t>Scores</a:t>
            </a:r>
            <a:endParaRPr lang="en-DE" dirty="0"/>
          </a:p>
          <a:p>
            <a:pPr lvl="0">
              <a:lnSpc>
                <a:spcPct val="150000"/>
              </a:lnSpc>
            </a:pPr>
            <a:r>
              <a:rPr lang="en-GB" dirty="0"/>
              <a:t>Moderation</a:t>
            </a:r>
            <a:endParaRPr lang="en-DE" dirty="0"/>
          </a:p>
        </p:txBody>
      </p:sp>
      <p:pic>
        <p:nvPicPr>
          <p:cNvPr id="15" name="magnifying glass" descr="https://noto-website-2.storage.googleapis.com/emoji/emoji_u1f50e.png">
            <a:extLst>
              <a:ext uri="{FF2B5EF4-FFF2-40B4-BE49-F238E27FC236}">
                <a16:creationId xmlns:a16="http://schemas.microsoft.com/office/drawing/2014/main" id="{EEBF3A93-2DF3-49A8-84F6-AD70C4D13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960" y="2778504"/>
            <a:ext cx="1114059" cy="104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11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9" grpId="0" animBg="1"/>
      <p:bldP spid="10" grpId="0" animBg="1"/>
      <p:bldP spid="10" grpId="1" animBg="1"/>
      <p:bldP spid="12" grpId="0" animBg="1"/>
      <p:bldP spid="11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boxplot" descr="Chart, box and whisker chart&#10;&#10;Description automatically generated">
            <a:extLst>
              <a:ext uri="{FF2B5EF4-FFF2-40B4-BE49-F238E27FC236}">
                <a16:creationId xmlns:a16="http://schemas.microsoft.com/office/drawing/2014/main" id="{70D6C518-DA92-4F70-8CBF-B2087FB86F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16" y="1407620"/>
            <a:ext cx="5486411" cy="3657607"/>
          </a:xfrm>
          <a:prstGeom prst="rect">
            <a:avLst/>
          </a:prstGeom>
        </p:spPr>
      </p:pic>
      <p:sp>
        <p:nvSpPr>
          <p:cNvPr id="14" name="Mask boxplot">
            <a:extLst>
              <a:ext uri="{FF2B5EF4-FFF2-40B4-BE49-F238E27FC236}">
                <a16:creationId xmlns:a16="http://schemas.microsoft.com/office/drawing/2014/main" id="{36A2796F-0470-464B-A135-0CD80936B4CF}"/>
              </a:ext>
            </a:extLst>
          </p:cNvPr>
          <p:cNvSpPr/>
          <p:nvPr/>
        </p:nvSpPr>
        <p:spPr>
          <a:xfrm>
            <a:off x="1752600" y="2115316"/>
            <a:ext cx="4475480" cy="2004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39" name="CDF NEW" descr="Chart&#10;&#10;Description automatically generated">
            <a:extLst>
              <a:ext uri="{FF2B5EF4-FFF2-40B4-BE49-F238E27FC236}">
                <a16:creationId xmlns:a16="http://schemas.microsoft.com/office/drawing/2014/main" id="{6C068146-9E3B-445D-8AA3-5C4EF127EB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398" y="1397468"/>
            <a:ext cx="3020067" cy="32088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292D35-23D2-46F4-80D5-C88CCF465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Major Attention Shifts - Voting</a:t>
            </a:r>
            <a:endParaRPr lang="en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206BAE-CFD9-4558-AA92-DFD17ED412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Differences in Social Media Usage Exist </a:t>
            </a:r>
          </a:p>
          <a:p>
            <a:r>
              <a:rPr lang="en-GB"/>
              <a:t>Between Western and Middle-East Countries</a:t>
            </a:r>
            <a:endParaRPr lang="en-US" dirty="0"/>
          </a:p>
        </p:txBody>
      </p:sp>
      <p:grpSp>
        <p:nvGrpSpPr>
          <p:cNvPr id="17" name="implications?">
            <a:extLst>
              <a:ext uri="{FF2B5EF4-FFF2-40B4-BE49-F238E27FC236}">
                <a16:creationId xmlns:a16="http://schemas.microsoft.com/office/drawing/2014/main" id="{E8A96A6E-A22E-497D-ADB5-2B299B1F829E}"/>
              </a:ext>
            </a:extLst>
          </p:cNvPr>
          <p:cNvGrpSpPr/>
          <p:nvPr/>
        </p:nvGrpSpPr>
        <p:grpSpPr>
          <a:xfrm>
            <a:off x="2934243" y="5006482"/>
            <a:ext cx="3012728" cy="959837"/>
            <a:chOff x="7311408" y="2757707"/>
            <a:chExt cx="3012728" cy="959837"/>
          </a:xfrm>
        </p:grpSpPr>
        <p:sp>
          <p:nvSpPr>
            <p:cNvPr id="18" name="Rounded Rectangle 8">
              <a:extLst>
                <a:ext uri="{FF2B5EF4-FFF2-40B4-BE49-F238E27FC236}">
                  <a16:creationId xmlns:a16="http://schemas.microsoft.com/office/drawing/2014/main" id="{C1B8BC6F-E260-4ADE-8E59-4E2A1748E8BA}"/>
                </a:ext>
              </a:extLst>
            </p:cNvPr>
            <p:cNvSpPr/>
            <p:nvPr/>
          </p:nvSpPr>
          <p:spPr>
            <a:xfrm>
              <a:off x="7311408" y="2757707"/>
              <a:ext cx="2537753" cy="959837"/>
            </a:xfrm>
            <a:prstGeom prst="round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Understood, </a:t>
              </a:r>
            </a:p>
            <a:p>
              <a:pPr algn="ctr"/>
              <a:r>
                <a:rPr lang="en-GB" b="1" dirty="0"/>
                <a:t>implications?</a:t>
              </a:r>
            </a:p>
          </p:txBody>
        </p:sp>
        <p:pic>
          <p:nvPicPr>
            <p:cNvPr id="19" name="Picture 2" descr="https://noto-website-2.storage.googleapis.com/emoji/emoji_u1f914.png">
              <a:extLst>
                <a:ext uri="{FF2B5EF4-FFF2-40B4-BE49-F238E27FC236}">
                  <a16:creationId xmlns:a16="http://schemas.microsoft.com/office/drawing/2014/main" id="{A7874D37-D619-47F7-8EB6-B4C7C4AAF8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74187" y="2819963"/>
              <a:ext cx="949949" cy="8940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Highlight boxplot">
            <a:extLst>
              <a:ext uri="{FF2B5EF4-FFF2-40B4-BE49-F238E27FC236}">
                <a16:creationId xmlns:a16="http://schemas.microsoft.com/office/drawing/2014/main" id="{CA4688DE-8DE4-47B1-9505-5FFA19ED473C}"/>
              </a:ext>
            </a:extLst>
          </p:cNvPr>
          <p:cNvGrpSpPr/>
          <p:nvPr/>
        </p:nvGrpSpPr>
        <p:grpSpPr>
          <a:xfrm>
            <a:off x="3424813" y="2815264"/>
            <a:ext cx="2275840" cy="735656"/>
            <a:chOff x="2412483" y="3243567"/>
            <a:chExt cx="2275840" cy="735656"/>
          </a:xfrm>
        </p:grpSpPr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5A3179BF-E638-4B38-882A-7697EB7D62B8}"/>
                </a:ext>
              </a:extLst>
            </p:cNvPr>
            <p:cNvCxnSpPr>
              <a:cxnSpLocks/>
            </p:cNvCxnSpPr>
            <p:nvPr/>
          </p:nvCxnSpPr>
          <p:spPr>
            <a:xfrm>
              <a:off x="2412483" y="3545900"/>
              <a:ext cx="0" cy="433323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9A3067FB-6DD6-4022-BF08-781394C29014}"/>
                </a:ext>
              </a:extLst>
            </p:cNvPr>
            <p:cNvCxnSpPr>
              <a:cxnSpLocks/>
            </p:cNvCxnSpPr>
            <p:nvPr/>
          </p:nvCxnSpPr>
          <p:spPr>
            <a:xfrm>
              <a:off x="4688323" y="3243567"/>
              <a:ext cx="0" cy="445691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" name="CDF Arrow">
            <a:extLst>
              <a:ext uri="{FF2B5EF4-FFF2-40B4-BE49-F238E27FC236}">
                <a16:creationId xmlns:a16="http://schemas.microsoft.com/office/drawing/2014/main" id="{6B9E35D4-66EE-4237-B600-E29215D4E44B}"/>
              </a:ext>
            </a:extLst>
          </p:cNvPr>
          <p:cNvCxnSpPr>
            <a:cxnSpLocks/>
          </p:cNvCxnSpPr>
          <p:nvPr/>
        </p:nvCxnSpPr>
        <p:spPr>
          <a:xfrm>
            <a:off x="8752840" y="1615440"/>
            <a:ext cx="0" cy="47752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DF Oval">
            <a:extLst>
              <a:ext uri="{FF2B5EF4-FFF2-40B4-BE49-F238E27FC236}">
                <a16:creationId xmlns:a16="http://schemas.microsoft.com/office/drawing/2014/main" id="{56510F13-39F6-41BE-AD42-342FEA384A18}"/>
              </a:ext>
            </a:extLst>
          </p:cNvPr>
          <p:cNvSpPr/>
          <p:nvPr/>
        </p:nvSpPr>
        <p:spPr>
          <a:xfrm>
            <a:off x="7975600" y="2926080"/>
            <a:ext cx="279400" cy="6697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grpSp>
        <p:nvGrpSpPr>
          <p:cNvPr id="55" name="casual use">
            <a:extLst>
              <a:ext uri="{FF2B5EF4-FFF2-40B4-BE49-F238E27FC236}">
                <a16:creationId xmlns:a16="http://schemas.microsoft.com/office/drawing/2014/main" id="{022D8B14-FA96-4B23-9B8B-74676DA0A214}"/>
              </a:ext>
            </a:extLst>
          </p:cNvPr>
          <p:cNvGrpSpPr/>
          <p:nvPr/>
        </p:nvGrpSpPr>
        <p:grpSpPr>
          <a:xfrm>
            <a:off x="-185165" y="5001401"/>
            <a:ext cx="2885776" cy="959837"/>
            <a:chOff x="2291079" y="4234005"/>
            <a:chExt cx="2885776" cy="959837"/>
          </a:xfrm>
        </p:grpSpPr>
        <p:sp>
          <p:nvSpPr>
            <p:cNvPr id="56" name="Rounded Rectangle 8">
              <a:extLst>
                <a:ext uri="{FF2B5EF4-FFF2-40B4-BE49-F238E27FC236}">
                  <a16:creationId xmlns:a16="http://schemas.microsoft.com/office/drawing/2014/main" id="{D3FA0192-2EB8-4E2F-8EEB-8038591CAA1D}"/>
                </a:ext>
              </a:extLst>
            </p:cNvPr>
            <p:cNvSpPr/>
            <p:nvPr/>
          </p:nvSpPr>
          <p:spPr>
            <a:xfrm>
              <a:off x="2729083" y="4234005"/>
              <a:ext cx="2447772" cy="959837"/>
            </a:xfrm>
            <a:prstGeom prst="round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SA content</a:t>
              </a:r>
            </a:p>
            <a:p>
              <a:pPr algn="ctr"/>
              <a:r>
                <a:rPr lang="en-GB" dirty="0"/>
                <a:t>receives less votes</a:t>
              </a:r>
            </a:p>
          </p:txBody>
        </p:sp>
        <p:pic>
          <p:nvPicPr>
            <p:cNvPr id="57" name="Picture 4" descr="https://noto-website-2.storage.googleapis.com/emoji/emoji_u1f4a1.png">
              <a:extLst>
                <a:ext uri="{FF2B5EF4-FFF2-40B4-BE49-F238E27FC236}">
                  <a16:creationId xmlns:a16="http://schemas.microsoft.com/office/drawing/2014/main" id="{5F8E65CD-666D-4FBE-9B0D-4EC80AB2FE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1079" y="4262847"/>
              <a:ext cx="949949" cy="8940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8" name="Mask boxplot end">
            <a:extLst>
              <a:ext uri="{FF2B5EF4-FFF2-40B4-BE49-F238E27FC236}">
                <a16:creationId xmlns:a16="http://schemas.microsoft.com/office/drawing/2014/main" id="{0B61D6B5-948F-499B-A12A-5214A77C0F5D}"/>
              </a:ext>
            </a:extLst>
          </p:cNvPr>
          <p:cNvSpPr/>
          <p:nvPr/>
        </p:nvSpPr>
        <p:spPr>
          <a:xfrm>
            <a:off x="838200" y="1444752"/>
            <a:ext cx="5727192" cy="3483864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1" name="Distributed Moderation">
            <a:extLst>
              <a:ext uri="{FF2B5EF4-FFF2-40B4-BE49-F238E27FC236}">
                <a16:creationId xmlns:a16="http://schemas.microsoft.com/office/drawing/2014/main" id="{3EB6A559-22B5-49C9-A2FF-C233A99B7B9E}"/>
              </a:ext>
            </a:extLst>
          </p:cNvPr>
          <p:cNvSpPr/>
          <p:nvPr/>
        </p:nvSpPr>
        <p:spPr>
          <a:xfrm>
            <a:off x="6096000" y="4871234"/>
            <a:ext cx="2975753" cy="576580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Distributed</a:t>
            </a:r>
          </a:p>
          <a:p>
            <a:pPr algn="ctr"/>
            <a:r>
              <a:rPr lang="en-GB" dirty="0"/>
              <a:t>Content Moderation</a:t>
            </a:r>
          </a:p>
        </p:txBody>
      </p:sp>
      <p:sp>
        <p:nvSpPr>
          <p:cNvPr id="65" name="Reinforced Voting">
            <a:extLst>
              <a:ext uri="{FF2B5EF4-FFF2-40B4-BE49-F238E27FC236}">
                <a16:creationId xmlns:a16="http://schemas.microsoft.com/office/drawing/2014/main" id="{400CB9A2-A5D0-49C0-9B0A-C3E7E0308DF6}"/>
              </a:ext>
            </a:extLst>
          </p:cNvPr>
          <p:cNvSpPr/>
          <p:nvPr/>
        </p:nvSpPr>
        <p:spPr>
          <a:xfrm>
            <a:off x="6091033" y="5496538"/>
            <a:ext cx="2975753" cy="576580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Self-Reinforced</a:t>
            </a:r>
          </a:p>
          <a:p>
            <a:pPr algn="ctr"/>
            <a:r>
              <a:rPr lang="en-GB" dirty="0"/>
              <a:t>Voting</a:t>
            </a:r>
          </a:p>
        </p:txBody>
      </p:sp>
      <p:pic>
        <p:nvPicPr>
          <p:cNvPr id="60" name="emoji !?" descr="Icon&#10;&#10;Description automatically generated">
            <a:extLst>
              <a:ext uri="{FF2B5EF4-FFF2-40B4-BE49-F238E27FC236}">
                <a16:creationId xmlns:a16="http://schemas.microsoft.com/office/drawing/2014/main" id="{E9447B8F-E771-4737-8B9A-7F2E78B2EB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163" y="5021775"/>
            <a:ext cx="900802" cy="900802"/>
          </a:xfrm>
          <a:prstGeom prst="rect">
            <a:avLst/>
          </a:prstGeom>
        </p:spPr>
      </p:pic>
      <p:sp>
        <p:nvSpPr>
          <p:cNvPr id="66" name="Arrow: Right 65">
            <a:extLst>
              <a:ext uri="{FF2B5EF4-FFF2-40B4-BE49-F238E27FC236}">
                <a16:creationId xmlns:a16="http://schemas.microsoft.com/office/drawing/2014/main" id="{B7D50B3C-7D05-4B00-979D-CAB1D47964E1}"/>
              </a:ext>
            </a:extLst>
          </p:cNvPr>
          <p:cNvSpPr/>
          <p:nvPr/>
        </p:nvSpPr>
        <p:spPr>
          <a:xfrm>
            <a:off x="6891577" y="2697480"/>
            <a:ext cx="427999" cy="452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725475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5" grpId="0" animBg="1"/>
      <p:bldP spid="58" grpId="0" animBg="1"/>
      <p:bldP spid="21" grpId="0" animBg="1"/>
      <p:bldP spid="65" grpId="0" animBg="1"/>
      <p:bldP spid="6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F7E32-D2B2-464A-9CD0-94790266A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Sneak Peek </a:t>
            </a:r>
            <a:r>
              <a:rPr lang="en-GB" dirty="0"/>
              <a:t>- Summary</a:t>
            </a:r>
            <a:endParaRPr lang="en-DE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896DDB88-DD64-4762-9D4F-AB34D28AA1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2962106"/>
              </p:ext>
            </p:extLst>
          </p:nvPr>
        </p:nvGraphicFramePr>
        <p:xfrm>
          <a:off x="699782" y="1810385"/>
          <a:ext cx="4139295" cy="3711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0A131-4B2E-4C55-992D-FDC4B998AE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Differences in Social Media Usage Exist </a:t>
            </a:r>
          </a:p>
          <a:p>
            <a:r>
              <a:rPr lang="en-GB"/>
              <a:t>Between Western and Middle-East Countries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D53A753-9219-4A41-8749-776B3FE5D0FD}"/>
              </a:ext>
            </a:extLst>
          </p:cNvPr>
          <p:cNvSpPr txBox="1">
            <a:spLocks/>
          </p:cNvSpPr>
          <p:nvPr/>
        </p:nvSpPr>
        <p:spPr>
          <a:xfrm>
            <a:off x="5594186" y="1642745"/>
            <a:ext cx="450596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Partition Data by Dynamics</a:t>
            </a:r>
          </a:p>
          <a:p>
            <a:pPr lvl="1"/>
            <a:r>
              <a:rPr lang="en-GB" dirty="0"/>
              <a:t>Country</a:t>
            </a:r>
          </a:p>
          <a:p>
            <a:pPr lvl="1"/>
            <a:r>
              <a:rPr lang="en-GB" dirty="0"/>
              <a:t>Time </a:t>
            </a:r>
          </a:p>
          <a:p>
            <a:pPr lvl="1"/>
            <a:r>
              <a:rPr lang="en-GB" dirty="0"/>
              <a:t>Activity</a:t>
            </a:r>
          </a:p>
          <a:p>
            <a:r>
              <a:rPr lang="en-GB" dirty="0"/>
              <a:t>Given equal opportunity</a:t>
            </a:r>
          </a:p>
          <a:p>
            <a:pPr lvl="1"/>
            <a:r>
              <a:rPr lang="en-GB" dirty="0"/>
              <a:t>In-Country:</a:t>
            </a:r>
          </a:p>
          <a:p>
            <a:pPr marL="457200" lvl="1" indent="0">
              <a:buNone/>
            </a:pPr>
            <a:r>
              <a:rPr lang="en-GB" dirty="0"/>
              <a:t>	Similar</a:t>
            </a:r>
          </a:p>
          <a:p>
            <a:pPr lvl="1"/>
            <a:r>
              <a:rPr lang="en-GB" dirty="0"/>
              <a:t>Cross-</a:t>
            </a:r>
            <a:r>
              <a:rPr lang="en-GB" dirty="0" err="1"/>
              <a:t>Crountry</a:t>
            </a:r>
            <a:r>
              <a:rPr lang="en-GB" dirty="0"/>
              <a:t>: </a:t>
            </a:r>
          </a:p>
          <a:p>
            <a:pPr marL="457200" lvl="1" indent="0">
              <a:buNone/>
            </a:pPr>
            <a:r>
              <a:rPr lang="en-GB" dirty="0"/>
              <a:t>	Attention Shifts</a:t>
            </a:r>
          </a:p>
          <a:p>
            <a:r>
              <a:rPr lang="en-GB" dirty="0"/>
              <a:t>Cultural Differences in Social Media Usage</a:t>
            </a:r>
          </a:p>
          <a:p>
            <a:r>
              <a:rPr lang="en-GB" dirty="0"/>
              <a:t>Vantage Points matter!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33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991360" y="6356350"/>
            <a:ext cx="7975600" cy="365125"/>
          </a:xfrm>
        </p:spPr>
        <p:txBody>
          <a:bodyPr/>
          <a:lstStyle/>
          <a:p>
            <a:r>
              <a:rPr lang="en-GB" dirty="0"/>
              <a:t>Differences in Social Media Usage Exist </a:t>
            </a:r>
          </a:p>
          <a:p>
            <a:r>
              <a:rPr lang="en-GB" dirty="0"/>
              <a:t>Between Western and Middle-East Countries</a:t>
            </a:r>
            <a:endParaRPr lang="en-US" dirty="0"/>
          </a:p>
        </p:txBody>
      </p:sp>
      <p:pic>
        <p:nvPicPr>
          <p:cNvPr id="5" name="Picture 4" descr="Jodel - Hyperlocal Commun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40" y="2182403"/>
            <a:ext cx="3092321" cy="2531838"/>
          </a:xfrm>
          <a:prstGeom prst="rect">
            <a:avLst/>
          </a:prstGeom>
          <a:noFill/>
          <a:effectLst>
            <a:glow rad="635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4"/>
          <p:cNvSpPr>
            <a:spLocks noGrp="1"/>
          </p:cNvSpPr>
          <p:nvPr>
            <p:ph type="ctrTitle"/>
          </p:nvPr>
        </p:nvSpPr>
        <p:spPr>
          <a:xfrm>
            <a:off x="3652520" y="1122363"/>
            <a:ext cx="8255000" cy="2387600"/>
          </a:xfrm>
        </p:spPr>
        <p:txBody>
          <a:bodyPr/>
          <a:lstStyle/>
          <a:p>
            <a:r>
              <a:rPr lang="en-GB" dirty="0"/>
              <a:t>Check out the paper</a:t>
            </a:r>
            <a:br>
              <a:rPr lang="en-GB" dirty="0"/>
            </a:br>
            <a:r>
              <a:rPr lang="en-GB" dirty="0"/>
              <a:t>for more!</a:t>
            </a:r>
            <a:endParaRPr lang="en-US" dirty="0"/>
          </a:p>
        </p:txBody>
      </p:sp>
      <p:sp>
        <p:nvSpPr>
          <p:cNvPr id="7" name="Subtitle 5"/>
          <p:cNvSpPr>
            <a:spLocks noGrp="1"/>
          </p:cNvSpPr>
          <p:nvPr>
            <p:ph type="subTitle" idx="1"/>
          </p:nvPr>
        </p:nvSpPr>
        <p:spPr>
          <a:xfrm>
            <a:off x="3652520" y="3602038"/>
            <a:ext cx="8255000" cy="2225738"/>
          </a:xfrm>
        </p:spPr>
        <p:txBody>
          <a:bodyPr>
            <a:normAutofit/>
          </a:bodyPr>
          <a:lstStyle/>
          <a:p>
            <a:r>
              <a:rPr lang="en-DE" dirty="0"/>
              <a:t>... now it is time for </a:t>
            </a:r>
            <a:r>
              <a:rPr lang="de-DE" dirty="0"/>
              <a:t>discussions.</a:t>
            </a:r>
          </a:p>
        </p:txBody>
      </p:sp>
      <p:pic>
        <p:nvPicPr>
          <p:cNvPr id="8" name="Picture 2" descr="https://noto-website-2.storage.googleapis.com/emoji/emoji_u1f91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946" y="4436682"/>
            <a:ext cx="12954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CF9DCB4-4078-4402-8A1A-A5303569FA99}"/>
              </a:ext>
            </a:extLst>
          </p:cNvPr>
          <p:cNvSpPr txBox="1"/>
          <p:nvPr/>
        </p:nvSpPr>
        <p:spPr>
          <a:xfrm>
            <a:off x="10291864" y="4607100"/>
            <a:ext cx="1900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dirty="0">
                <a:hlinkClick r:id="rId5"/>
              </a:rPr>
              <a:t>https://h.reelfs.de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E075695-8024-44FD-B15B-FF3D636DE5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434" y="4436682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80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392A1-7EAF-4F34-AD4F-372DC7350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D9851A-F608-4400-A223-332C7A9873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A5CFA2-00A0-48EB-A1A4-3E9A467BEF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Differences in Social Media Usage Exist </a:t>
            </a:r>
          </a:p>
          <a:p>
            <a:r>
              <a:rPr lang="en-GB"/>
              <a:t>Between Western and Middle-East Countries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7C6C4A-B3D0-4E10-A0E4-E37199FDBA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2089" y="649221"/>
            <a:ext cx="1707028" cy="109737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A23E80B8-11E3-4D2D-8549-6B0C3839AC30}"/>
              </a:ext>
            </a:extLst>
          </p:cNvPr>
          <p:cNvGrpSpPr/>
          <p:nvPr/>
        </p:nvGrpSpPr>
        <p:grpSpPr>
          <a:xfrm>
            <a:off x="6602031" y="1303007"/>
            <a:ext cx="4002906" cy="2007750"/>
            <a:chOff x="6602031" y="1303007"/>
            <a:chExt cx="4002906" cy="2007750"/>
          </a:xfrm>
        </p:grpSpPr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ED75D870-70B6-436F-8B1B-EDAFD592D8BE}"/>
                </a:ext>
              </a:extLst>
            </p:cNvPr>
            <p:cNvSpPr/>
            <p:nvPr/>
          </p:nvSpPr>
          <p:spPr>
            <a:xfrm rot="8120008">
              <a:off x="10378965" y="2191406"/>
              <a:ext cx="225972" cy="1119351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4" name="Rounded Rectangle 8">
              <a:extLst>
                <a:ext uri="{FF2B5EF4-FFF2-40B4-BE49-F238E27FC236}">
                  <a16:creationId xmlns:a16="http://schemas.microsoft.com/office/drawing/2014/main" id="{F85D9A20-2161-467C-8ACB-1AE0DE7C58C2}"/>
                </a:ext>
              </a:extLst>
            </p:cNvPr>
            <p:cNvSpPr/>
            <p:nvPr/>
          </p:nvSpPr>
          <p:spPr>
            <a:xfrm>
              <a:off x="7076044" y="1303007"/>
              <a:ext cx="3153317" cy="1208485"/>
            </a:xfrm>
            <a:prstGeom prst="round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What happened</a:t>
              </a:r>
            </a:p>
            <a:p>
              <a:pPr algn="ctr"/>
              <a:r>
                <a:rPr lang="en-GB" dirty="0"/>
                <a:t>Here?</a:t>
              </a:r>
              <a:endParaRPr lang="en-US" dirty="0"/>
            </a:p>
          </p:txBody>
        </p:sp>
        <p:pic>
          <p:nvPicPr>
            <p:cNvPr id="15" name="Picture 18" descr="https://noto-website-2.storage.googleapis.com/emoji/emoji_u1f61c.png">
              <a:extLst>
                <a:ext uri="{FF2B5EF4-FFF2-40B4-BE49-F238E27FC236}">
                  <a16:creationId xmlns:a16="http://schemas.microsoft.com/office/drawing/2014/main" id="{BA84DB76-C7B9-4526-A1F3-5E1EC9B592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2031" y="1405257"/>
              <a:ext cx="1102703" cy="10378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Picture 4" descr="https://noto-website-2.storage.googleapis.com/emoji/emoji_u1f914.png">
            <a:extLst>
              <a:ext uri="{FF2B5EF4-FFF2-40B4-BE49-F238E27FC236}">
                <a16:creationId xmlns:a16="http://schemas.microsoft.com/office/drawing/2014/main" id="{1C40AF01-F8AF-4707-84F7-7D2DB2CAC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044" y="4447192"/>
            <a:ext cx="12954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1505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0.5|0.3|0.4|0.6|0.7|0.3|0.1|0.1|0.3|1.4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0.9|0.8|1.2|2.9|1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0.9|0.8|1.2|2.9|1.5"/>
</p:tagLst>
</file>

<file path=ppt/theme/theme1.xml><?xml version="1.0" encoding="utf-8"?>
<a:theme xmlns:a="http://schemas.openxmlformats.org/drawingml/2006/main" name="Office Theme">
  <a:themeElements>
    <a:clrScheme name="BTU">
      <a:dk1>
        <a:sysClr val="windowText" lastClr="000000"/>
      </a:dk1>
      <a:lt1>
        <a:sysClr val="window" lastClr="FFFFFF"/>
      </a:lt1>
      <a:dk2>
        <a:srgbClr val="7F7F7F"/>
      </a:dk2>
      <a:lt2>
        <a:srgbClr val="E7E6E6"/>
      </a:lt2>
      <a:accent1>
        <a:srgbClr val="01A0C8"/>
      </a:accent1>
      <a:accent2>
        <a:srgbClr val="D20183"/>
      </a:accent2>
      <a:accent3>
        <a:srgbClr val="83D21F"/>
      </a:accent3>
      <a:accent4>
        <a:srgbClr val="014FA1"/>
      </a:accent4>
      <a:accent5>
        <a:srgbClr val="00A032"/>
      </a:accent5>
      <a:accent6>
        <a:srgbClr val="FF9909"/>
      </a:accent6>
      <a:hlink>
        <a:srgbClr val="01A0C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6130</TotalTime>
  <Words>1477</Words>
  <Application>Microsoft Office PowerPoint</Application>
  <PresentationFormat>Widescreen</PresentationFormat>
  <Paragraphs>393</Paragraphs>
  <Slides>10</Slides>
  <Notes>9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 Unicode MS</vt:lpstr>
      <vt:lpstr>Calibri</vt:lpstr>
      <vt:lpstr>Calibri Light</vt:lpstr>
      <vt:lpstr>Office Theme</vt:lpstr>
      <vt:lpstr>Differences in Social Media Usage </vt:lpstr>
      <vt:lpstr>Motivation – Human Behavior in Social Media</vt:lpstr>
      <vt:lpstr>Dataset &amp; Eval Backbone</vt:lpstr>
      <vt:lpstr>Users vs. Interactions</vt:lpstr>
      <vt:lpstr>Structural Implications</vt:lpstr>
      <vt:lpstr>Major Attention Shifts - Voting</vt:lpstr>
      <vt:lpstr>Sneak Peek - Summary</vt:lpstr>
      <vt:lpstr>Check out the paper for more!</vt:lpstr>
      <vt:lpstr>PowerPoint Presentation</vt:lpstr>
      <vt:lpstr>Dataset &amp; Eval Backbone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&amp; Predicting User Lifetime</dc:title>
  <dc:creator>Helge Reelfs</dc:creator>
  <cp:lastModifiedBy>Helge Reelfs</cp:lastModifiedBy>
  <cp:revision>617</cp:revision>
  <dcterms:created xsi:type="dcterms:W3CDTF">2021-04-10T14:48:32Z</dcterms:created>
  <dcterms:modified xsi:type="dcterms:W3CDTF">2022-03-19T09:01:27Z</dcterms:modified>
</cp:coreProperties>
</file>